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7" r:id="rId2"/>
    <p:sldId id="369" r:id="rId3"/>
    <p:sldId id="496" r:id="rId4"/>
    <p:sldId id="495" r:id="rId5"/>
    <p:sldId id="500" r:id="rId6"/>
    <p:sldId id="521" r:id="rId7"/>
    <p:sldId id="519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469" r:id="rId23"/>
    <p:sldId id="488" r:id="rId24"/>
    <p:sldId id="486" r:id="rId25"/>
    <p:sldId id="487" r:id="rId26"/>
    <p:sldId id="461" r:id="rId27"/>
    <p:sldId id="470" r:id="rId28"/>
    <p:sldId id="467" r:id="rId29"/>
    <p:sldId id="446" r:id="rId30"/>
    <p:sldId id="447" r:id="rId31"/>
    <p:sldId id="448" r:id="rId32"/>
    <p:sldId id="423" r:id="rId33"/>
    <p:sldId id="418" r:id="rId34"/>
    <p:sldId id="490" r:id="rId35"/>
    <p:sldId id="520" r:id="rId36"/>
    <p:sldId id="523" r:id="rId37"/>
    <p:sldId id="334" r:id="rId38"/>
    <p:sldId id="494" r:id="rId39"/>
  </p:sldIdLst>
  <p:sldSz cx="9144000" cy="6858000" type="overhead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0" autoAdjust="0"/>
    <p:restoredTop sz="72072" autoAdjust="0"/>
  </p:normalViewPr>
  <p:slideViewPr>
    <p:cSldViewPr>
      <p:cViewPr>
        <p:scale>
          <a:sx n="100" d="100"/>
          <a:sy n="100" d="100"/>
        </p:scale>
        <p:origin x="10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latin typeface="Times New Roman" panose="02020603050405020304" pitchFamily="18" charset="0"/>
              </a:defRPr>
            </a:lvl1pPr>
          </a:lstStyle>
          <a:p>
            <a:fld id="{AEFDE1E6-5352-4E0F-BC41-206FFC55FED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52178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>
            <a:lvl1pPr algn="l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170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t" anchorCtr="0" compatLnSpc="1">
            <a:prstTxWarp prst="textNoShape">
              <a:avLst/>
            </a:prstTxWarp>
          </a:bodyPr>
          <a:lstStyle>
            <a:lvl1pPr algn="r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4C1A6F97-B773-439B-A626-54FF26F2C40A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l" defTabSz="907398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0" tIns="45355" rIns="90710" bIns="45355" numCol="1" anchor="b" anchorCtr="0" compatLnSpc="1">
            <a:prstTxWarp prst="textNoShape">
              <a:avLst/>
            </a:prstTxWarp>
          </a:bodyPr>
          <a:lstStyle>
            <a:lvl1pPr algn="r" defTabSz="906463">
              <a:defRPr kumimoji="0" sz="1200">
                <a:latin typeface="Times New Roman" panose="02020603050405020304" pitchFamily="18" charset="0"/>
              </a:defRPr>
            </a:lvl1pPr>
          </a:lstStyle>
          <a:p>
            <a:fld id="{008C95E2-F30E-4DC4-8095-D26D2B4A870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39000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59B37-CFA2-4020-85FB-5866C3E4319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1632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5FFCD-7457-4DF7-A5A7-867128B0101B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1858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957C4-4C4E-4FFA-B50C-6D1F9E52CCA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582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450FC-BEB1-4AC5-A26C-95BB33CD0887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0673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5C3E2-FEB5-40AB-87D6-9F708792B35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30854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17927-0F1A-4663-9AC7-0F951CF6F44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839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11552-5002-4C4F-A7C7-052434E61AE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7073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264AF-C978-48D3-893F-ECFE4183D83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525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15D78-5E99-499F-AA79-045BF38E1EE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4735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39ECA-05C1-42D4-8843-02DE1CC2707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2936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7A0B9-4949-4969-A214-E91E3969E59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9677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</a:defRPr>
            </a:lvl1pPr>
          </a:lstStyle>
          <a:p>
            <a:fld id="{84EB3A25-243A-404E-B7E7-4BBAD467052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anose="05010101010101010101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66"/>
        </a:buClr>
        <a:buSzPct val="75000"/>
        <a:buFont typeface="Monotype Sorts" panose="05010101010101010101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anose="05010101010101010101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fi/url?sa=i&amp;rct=j&amp;q=&amp;esrc=s&amp;frm=1&amp;source=images&amp;cd=&amp;cad=rja&amp;docid=wXlz7MzAJjpZbM&amp;tbnid=KtOSHlYlV7C4WM:&amp;ved=0CAUQjRw&amp;url=http://www.bayesian-inference.com/samplesize&amp;ei=09g7UqOZEeG44ATWp4HQCg&amp;psig=AFQjCNGwrBOLE1ekcYj9ei6K_8r5Jz3l5A&amp;ust=137974022565630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827584" y="1844824"/>
            <a:ext cx="7391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5400" b="1" dirty="0" smtClean="0">
                <a:solidFill>
                  <a:schemeClr val="bg1"/>
                </a:solidFill>
              </a:rPr>
              <a:t>Tilastomenetelmiä lääketieteessä</a:t>
            </a:r>
            <a:endParaRPr lang="fi-FI" altLang="fi-FI" sz="5400" b="1" dirty="0">
              <a:solidFill>
                <a:schemeClr val="bg1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428750" y="5105400"/>
            <a:ext cx="73199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Monotype Sorts" panose="05010101010101010101" pitchFamily="2" charset="2"/>
              <a:buNone/>
            </a:pPr>
            <a:r>
              <a:rPr lang="fi-FI" altLang="fi-FI" sz="2000" b="1">
                <a:solidFill>
                  <a:schemeClr val="bg1"/>
                </a:solidFill>
              </a:rPr>
              <a:t>Jouko Miettunen, Professori, Akatemiatutkija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Elinikäisen terveyden tutkimusyksikkö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Oulun yliopisto</a:t>
            </a:r>
          </a:p>
          <a:p>
            <a:pPr>
              <a:buFont typeface="Monotype Sorts" panose="05010101010101010101" pitchFamily="2" charset="2"/>
              <a:buNone/>
            </a:pPr>
            <a:r>
              <a:rPr lang="fi-FI" altLang="fi-FI" sz="2000">
                <a:solidFill>
                  <a:schemeClr val="bg1"/>
                </a:solidFill>
              </a:rPr>
              <a:t>jouko.miettunen@oulu.fi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3155CFAF-FA50-43A6-A765-D3599D7480F9}" type="slidenum">
              <a:rPr lang="en-US" altLang="fi-FI"/>
              <a:pPr/>
              <a:t>10</a:t>
            </a:fld>
            <a:endParaRPr lang="en-US" altLang="fi-FI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11430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SPSS Output (2)</a:t>
            </a:r>
            <a:endParaRPr lang="en-US" altLang="fi-FI"/>
          </a:p>
        </p:txBody>
      </p:sp>
      <p:grpSp>
        <p:nvGrpSpPr>
          <p:cNvPr id="55511" name="Group 215"/>
          <p:cNvGrpSpPr>
            <a:grpSpLocks/>
          </p:cNvGrpSpPr>
          <p:nvPr/>
        </p:nvGrpSpPr>
        <p:grpSpPr bwMode="auto">
          <a:xfrm>
            <a:off x="152400" y="1905000"/>
            <a:ext cx="9012238" cy="3225800"/>
            <a:chOff x="96" y="1200"/>
            <a:chExt cx="5677" cy="2032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96" y="1200"/>
              <a:ext cx="5670" cy="2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96" y="1200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169" y="1273"/>
              <a:ext cx="5538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2454" y="1288"/>
              <a:ext cx="11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Variables in the Equation</a:t>
              </a:r>
              <a:endParaRPr lang="en-GB" altLang="fi-FI"/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1297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1546" y="1755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1,048</a:t>
              </a:r>
              <a:endParaRPr lang="en-GB" altLang="fi-FI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847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08" name="Rectangle 12"/>
            <p:cNvSpPr>
              <a:spLocks noChangeArrowheads="1"/>
            </p:cNvSpPr>
            <p:nvPr/>
          </p:nvSpPr>
          <p:spPr bwMode="auto">
            <a:xfrm>
              <a:off x="2140" y="1755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,375</a:t>
              </a:r>
              <a:endParaRPr lang="en-GB" altLang="fi-FI"/>
            </a:p>
          </p:txBody>
        </p:sp>
        <p:sp>
          <p:nvSpPr>
            <p:cNvPr id="55309" name="Rectangle 13"/>
            <p:cNvSpPr>
              <a:spLocks noChangeArrowheads="1"/>
            </p:cNvSpPr>
            <p:nvPr/>
          </p:nvSpPr>
          <p:spPr bwMode="auto">
            <a:xfrm>
              <a:off x="2396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2645" y="1755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7,805</a:t>
              </a:r>
              <a:endParaRPr lang="en-GB" altLang="fi-FI"/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2945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3349" y="1755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3495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3788" y="1755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,005</a:t>
              </a:r>
              <a:endParaRPr lang="en-GB" altLang="fi-FI"/>
            </a:p>
          </p:txBody>
        </p:sp>
        <p:sp>
          <p:nvSpPr>
            <p:cNvPr id="55315" name="Rectangle 19"/>
            <p:cNvSpPr>
              <a:spLocks noChangeArrowheads="1"/>
            </p:cNvSpPr>
            <p:nvPr/>
          </p:nvSpPr>
          <p:spPr bwMode="auto">
            <a:xfrm>
              <a:off x="4044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16" name="Rectangle 20"/>
            <p:cNvSpPr>
              <a:spLocks noChangeArrowheads="1"/>
            </p:cNvSpPr>
            <p:nvPr/>
          </p:nvSpPr>
          <p:spPr bwMode="auto">
            <a:xfrm>
              <a:off x="4293" y="1755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2,852</a:t>
              </a:r>
              <a:endParaRPr lang="en-GB" altLang="fi-FI"/>
            </a:p>
          </p:txBody>
        </p:sp>
        <p:sp>
          <p:nvSpPr>
            <p:cNvPr id="55317" name="Rectangle 21"/>
            <p:cNvSpPr>
              <a:spLocks noChangeArrowheads="1"/>
            </p:cNvSpPr>
            <p:nvPr/>
          </p:nvSpPr>
          <p:spPr bwMode="auto">
            <a:xfrm>
              <a:off x="4594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18" name="Rectangle 22"/>
            <p:cNvSpPr>
              <a:spLocks noChangeArrowheads="1"/>
            </p:cNvSpPr>
            <p:nvPr/>
          </p:nvSpPr>
          <p:spPr bwMode="auto">
            <a:xfrm>
              <a:off x="4843" y="1755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1,367</a:t>
              </a:r>
              <a:endParaRPr lang="en-GB" altLang="fi-FI"/>
            </a:p>
          </p:txBody>
        </p:sp>
        <p:sp>
          <p:nvSpPr>
            <p:cNvPr id="55319" name="Rectangle 23"/>
            <p:cNvSpPr>
              <a:spLocks noChangeArrowheads="1"/>
            </p:cNvSpPr>
            <p:nvPr/>
          </p:nvSpPr>
          <p:spPr bwMode="auto">
            <a:xfrm>
              <a:off x="5143" y="1741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20" name="Rectangle 24"/>
            <p:cNvSpPr>
              <a:spLocks noChangeArrowheads="1"/>
            </p:cNvSpPr>
            <p:nvPr/>
          </p:nvSpPr>
          <p:spPr bwMode="auto">
            <a:xfrm>
              <a:off x="5392" y="1755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5,948</a:t>
              </a:r>
              <a:endParaRPr lang="en-GB" altLang="fi-FI"/>
            </a:p>
          </p:txBody>
        </p:sp>
        <p:sp>
          <p:nvSpPr>
            <p:cNvPr id="55321" name="Rectangle 25"/>
            <p:cNvSpPr>
              <a:spLocks noChangeArrowheads="1"/>
            </p:cNvSpPr>
            <p:nvPr/>
          </p:nvSpPr>
          <p:spPr bwMode="auto">
            <a:xfrm>
              <a:off x="1297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22" name="Rectangle 26"/>
            <p:cNvSpPr>
              <a:spLocks noChangeArrowheads="1"/>
            </p:cNvSpPr>
            <p:nvPr/>
          </p:nvSpPr>
          <p:spPr bwMode="auto">
            <a:xfrm>
              <a:off x="1568" y="1894"/>
              <a:ext cx="2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-,559</a:t>
              </a:r>
              <a:endParaRPr lang="en-GB" altLang="fi-FI"/>
            </a:p>
          </p:txBody>
        </p:sp>
        <p:sp>
          <p:nvSpPr>
            <p:cNvPr id="55323" name="Rectangle 27"/>
            <p:cNvSpPr>
              <a:spLocks noChangeArrowheads="1"/>
            </p:cNvSpPr>
            <p:nvPr/>
          </p:nvSpPr>
          <p:spPr bwMode="auto">
            <a:xfrm>
              <a:off x="1847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24" name="Rectangle 28"/>
            <p:cNvSpPr>
              <a:spLocks noChangeArrowheads="1"/>
            </p:cNvSpPr>
            <p:nvPr/>
          </p:nvSpPr>
          <p:spPr bwMode="auto">
            <a:xfrm>
              <a:off x="2140" y="1894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,366</a:t>
              </a:r>
              <a:endParaRPr lang="en-GB" altLang="fi-FI"/>
            </a:p>
          </p:txBody>
        </p:sp>
        <p:sp>
          <p:nvSpPr>
            <p:cNvPr id="55325" name="Rectangle 29"/>
            <p:cNvSpPr>
              <a:spLocks noChangeArrowheads="1"/>
            </p:cNvSpPr>
            <p:nvPr/>
          </p:nvSpPr>
          <p:spPr bwMode="auto">
            <a:xfrm>
              <a:off x="2396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26" name="Rectangle 30"/>
            <p:cNvSpPr>
              <a:spLocks noChangeArrowheads="1"/>
            </p:cNvSpPr>
            <p:nvPr/>
          </p:nvSpPr>
          <p:spPr bwMode="auto">
            <a:xfrm>
              <a:off x="2645" y="1894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2,331</a:t>
              </a:r>
              <a:endParaRPr lang="en-GB" altLang="fi-FI"/>
            </a:p>
          </p:txBody>
        </p:sp>
        <p:sp>
          <p:nvSpPr>
            <p:cNvPr id="55327" name="Rectangle 31"/>
            <p:cNvSpPr>
              <a:spLocks noChangeArrowheads="1"/>
            </p:cNvSpPr>
            <p:nvPr/>
          </p:nvSpPr>
          <p:spPr bwMode="auto">
            <a:xfrm>
              <a:off x="2945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28" name="Rectangle 32"/>
            <p:cNvSpPr>
              <a:spLocks noChangeArrowheads="1"/>
            </p:cNvSpPr>
            <p:nvPr/>
          </p:nvSpPr>
          <p:spPr bwMode="auto">
            <a:xfrm>
              <a:off x="3349" y="189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329" name="Rectangle 33"/>
            <p:cNvSpPr>
              <a:spLocks noChangeArrowheads="1"/>
            </p:cNvSpPr>
            <p:nvPr/>
          </p:nvSpPr>
          <p:spPr bwMode="auto">
            <a:xfrm>
              <a:off x="3495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30" name="Rectangle 34"/>
            <p:cNvSpPr>
              <a:spLocks noChangeArrowheads="1"/>
            </p:cNvSpPr>
            <p:nvPr/>
          </p:nvSpPr>
          <p:spPr bwMode="auto">
            <a:xfrm>
              <a:off x="3788" y="1894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,127</a:t>
              </a:r>
              <a:endParaRPr lang="en-GB" altLang="fi-FI"/>
            </a:p>
          </p:txBody>
        </p:sp>
        <p:sp>
          <p:nvSpPr>
            <p:cNvPr id="55331" name="Rectangle 35"/>
            <p:cNvSpPr>
              <a:spLocks noChangeArrowheads="1"/>
            </p:cNvSpPr>
            <p:nvPr/>
          </p:nvSpPr>
          <p:spPr bwMode="auto">
            <a:xfrm>
              <a:off x="4044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32" name="Rectangle 36"/>
            <p:cNvSpPr>
              <a:spLocks noChangeArrowheads="1"/>
            </p:cNvSpPr>
            <p:nvPr/>
          </p:nvSpPr>
          <p:spPr bwMode="auto">
            <a:xfrm>
              <a:off x="4337" y="1894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,572</a:t>
              </a:r>
              <a:endParaRPr lang="en-GB" altLang="fi-FI"/>
            </a:p>
          </p:txBody>
        </p:sp>
        <p:sp>
          <p:nvSpPr>
            <p:cNvPr id="55333" name="Rectangle 37"/>
            <p:cNvSpPr>
              <a:spLocks noChangeArrowheads="1"/>
            </p:cNvSpPr>
            <p:nvPr/>
          </p:nvSpPr>
          <p:spPr bwMode="auto">
            <a:xfrm>
              <a:off x="4594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34" name="Rectangle 38"/>
            <p:cNvSpPr>
              <a:spLocks noChangeArrowheads="1"/>
            </p:cNvSpPr>
            <p:nvPr/>
          </p:nvSpPr>
          <p:spPr bwMode="auto">
            <a:xfrm>
              <a:off x="4887" y="1894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,279</a:t>
              </a:r>
              <a:endParaRPr lang="en-GB" altLang="fi-FI"/>
            </a:p>
          </p:txBody>
        </p:sp>
        <p:sp>
          <p:nvSpPr>
            <p:cNvPr id="55335" name="Rectangle 39"/>
            <p:cNvSpPr>
              <a:spLocks noChangeArrowheads="1"/>
            </p:cNvSpPr>
            <p:nvPr/>
          </p:nvSpPr>
          <p:spPr bwMode="auto">
            <a:xfrm>
              <a:off x="5143" y="1880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36" name="Rectangle 40"/>
            <p:cNvSpPr>
              <a:spLocks noChangeArrowheads="1"/>
            </p:cNvSpPr>
            <p:nvPr/>
          </p:nvSpPr>
          <p:spPr bwMode="auto">
            <a:xfrm>
              <a:off x="5392" y="1894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1,172</a:t>
              </a:r>
              <a:endParaRPr lang="en-GB" altLang="fi-FI"/>
            </a:p>
          </p:txBody>
        </p:sp>
        <p:sp>
          <p:nvSpPr>
            <p:cNvPr id="55337" name="Rectangle 41"/>
            <p:cNvSpPr>
              <a:spLocks noChangeArrowheads="1"/>
            </p:cNvSpPr>
            <p:nvPr/>
          </p:nvSpPr>
          <p:spPr bwMode="auto">
            <a:xfrm>
              <a:off x="1297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38" name="Rectangle 42"/>
            <p:cNvSpPr>
              <a:spLocks noChangeArrowheads="1"/>
            </p:cNvSpPr>
            <p:nvPr/>
          </p:nvSpPr>
          <p:spPr bwMode="auto">
            <a:xfrm>
              <a:off x="1568" y="2033"/>
              <a:ext cx="2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-,047</a:t>
              </a:r>
              <a:endParaRPr lang="en-GB" altLang="fi-FI"/>
            </a:p>
          </p:txBody>
        </p:sp>
        <p:sp>
          <p:nvSpPr>
            <p:cNvPr id="55339" name="Rectangle 43"/>
            <p:cNvSpPr>
              <a:spLocks noChangeArrowheads="1"/>
            </p:cNvSpPr>
            <p:nvPr/>
          </p:nvSpPr>
          <p:spPr bwMode="auto">
            <a:xfrm>
              <a:off x="1847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40" name="Rectangle 44"/>
            <p:cNvSpPr>
              <a:spLocks noChangeArrowheads="1"/>
            </p:cNvSpPr>
            <p:nvPr/>
          </p:nvSpPr>
          <p:spPr bwMode="auto">
            <a:xfrm>
              <a:off x="2140" y="2033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,043</a:t>
              </a:r>
              <a:endParaRPr lang="en-GB" altLang="fi-FI"/>
            </a:p>
          </p:txBody>
        </p:sp>
        <p:sp>
          <p:nvSpPr>
            <p:cNvPr id="55341" name="Rectangle 45"/>
            <p:cNvSpPr>
              <a:spLocks noChangeArrowheads="1"/>
            </p:cNvSpPr>
            <p:nvPr/>
          </p:nvSpPr>
          <p:spPr bwMode="auto">
            <a:xfrm>
              <a:off x="2396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42" name="Rectangle 46"/>
            <p:cNvSpPr>
              <a:spLocks noChangeArrowheads="1"/>
            </p:cNvSpPr>
            <p:nvPr/>
          </p:nvSpPr>
          <p:spPr bwMode="auto">
            <a:xfrm>
              <a:off x="2645" y="2033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1,199</a:t>
              </a:r>
              <a:endParaRPr lang="en-GB" altLang="fi-FI"/>
            </a:p>
          </p:txBody>
        </p:sp>
        <p:sp>
          <p:nvSpPr>
            <p:cNvPr id="55343" name="Rectangle 47"/>
            <p:cNvSpPr>
              <a:spLocks noChangeArrowheads="1"/>
            </p:cNvSpPr>
            <p:nvPr/>
          </p:nvSpPr>
          <p:spPr bwMode="auto">
            <a:xfrm>
              <a:off x="2945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44" name="Rectangle 48"/>
            <p:cNvSpPr>
              <a:spLocks noChangeArrowheads="1"/>
            </p:cNvSpPr>
            <p:nvPr/>
          </p:nvSpPr>
          <p:spPr bwMode="auto">
            <a:xfrm>
              <a:off x="3349" y="2033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345" name="Rectangle 49"/>
            <p:cNvSpPr>
              <a:spLocks noChangeArrowheads="1"/>
            </p:cNvSpPr>
            <p:nvPr/>
          </p:nvSpPr>
          <p:spPr bwMode="auto">
            <a:xfrm>
              <a:off x="3495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46" name="Rectangle 50"/>
            <p:cNvSpPr>
              <a:spLocks noChangeArrowheads="1"/>
            </p:cNvSpPr>
            <p:nvPr/>
          </p:nvSpPr>
          <p:spPr bwMode="auto">
            <a:xfrm>
              <a:off x="3788" y="2033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,274</a:t>
              </a:r>
              <a:endParaRPr lang="en-GB" altLang="fi-FI"/>
            </a:p>
          </p:txBody>
        </p:sp>
        <p:sp>
          <p:nvSpPr>
            <p:cNvPr id="55347" name="Rectangle 51"/>
            <p:cNvSpPr>
              <a:spLocks noChangeArrowheads="1"/>
            </p:cNvSpPr>
            <p:nvPr/>
          </p:nvSpPr>
          <p:spPr bwMode="auto">
            <a:xfrm>
              <a:off x="4044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48" name="Rectangle 52"/>
            <p:cNvSpPr>
              <a:spLocks noChangeArrowheads="1"/>
            </p:cNvSpPr>
            <p:nvPr/>
          </p:nvSpPr>
          <p:spPr bwMode="auto">
            <a:xfrm>
              <a:off x="4337" y="2033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,954</a:t>
              </a:r>
              <a:endParaRPr lang="en-GB" altLang="fi-FI"/>
            </a:p>
          </p:txBody>
        </p:sp>
        <p:sp>
          <p:nvSpPr>
            <p:cNvPr id="55349" name="Rectangle 53"/>
            <p:cNvSpPr>
              <a:spLocks noChangeArrowheads="1"/>
            </p:cNvSpPr>
            <p:nvPr/>
          </p:nvSpPr>
          <p:spPr bwMode="auto">
            <a:xfrm>
              <a:off x="4594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50" name="Rectangle 54"/>
            <p:cNvSpPr>
              <a:spLocks noChangeArrowheads="1"/>
            </p:cNvSpPr>
            <p:nvPr/>
          </p:nvSpPr>
          <p:spPr bwMode="auto">
            <a:xfrm>
              <a:off x="4887" y="2033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,876</a:t>
              </a:r>
              <a:endParaRPr lang="en-GB" altLang="fi-FI"/>
            </a:p>
          </p:txBody>
        </p:sp>
        <p:sp>
          <p:nvSpPr>
            <p:cNvPr id="55351" name="Rectangle 55"/>
            <p:cNvSpPr>
              <a:spLocks noChangeArrowheads="1"/>
            </p:cNvSpPr>
            <p:nvPr/>
          </p:nvSpPr>
          <p:spPr bwMode="auto">
            <a:xfrm>
              <a:off x="5143" y="2018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52" name="Rectangle 56"/>
            <p:cNvSpPr>
              <a:spLocks noChangeArrowheads="1"/>
            </p:cNvSpPr>
            <p:nvPr/>
          </p:nvSpPr>
          <p:spPr bwMode="auto">
            <a:xfrm>
              <a:off x="5392" y="2033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1,038</a:t>
              </a:r>
              <a:endParaRPr lang="en-GB" altLang="fi-FI"/>
            </a:p>
          </p:txBody>
        </p:sp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1297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54" name="Rectangle 58"/>
            <p:cNvSpPr>
              <a:spLocks noChangeArrowheads="1"/>
            </p:cNvSpPr>
            <p:nvPr/>
          </p:nvSpPr>
          <p:spPr bwMode="auto">
            <a:xfrm>
              <a:off x="1590" y="2172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,839</a:t>
              </a:r>
              <a:endParaRPr lang="en-GB" altLang="fi-FI"/>
            </a:p>
          </p:txBody>
        </p:sp>
        <p:sp>
          <p:nvSpPr>
            <p:cNvPr id="55355" name="Rectangle 59"/>
            <p:cNvSpPr>
              <a:spLocks noChangeArrowheads="1"/>
            </p:cNvSpPr>
            <p:nvPr/>
          </p:nvSpPr>
          <p:spPr bwMode="auto">
            <a:xfrm>
              <a:off x="1847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56" name="Rectangle 60"/>
            <p:cNvSpPr>
              <a:spLocks noChangeArrowheads="1"/>
            </p:cNvSpPr>
            <p:nvPr/>
          </p:nvSpPr>
          <p:spPr bwMode="auto">
            <a:xfrm>
              <a:off x="2140" y="2172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,385</a:t>
              </a:r>
              <a:endParaRPr lang="en-GB" altLang="fi-FI"/>
            </a:p>
          </p:txBody>
        </p:sp>
        <p:sp>
          <p:nvSpPr>
            <p:cNvPr id="55357" name="Rectangle 61"/>
            <p:cNvSpPr>
              <a:spLocks noChangeArrowheads="1"/>
            </p:cNvSpPr>
            <p:nvPr/>
          </p:nvSpPr>
          <p:spPr bwMode="auto">
            <a:xfrm>
              <a:off x="2396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58" name="Rectangle 62"/>
            <p:cNvSpPr>
              <a:spLocks noChangeArrowheads="1"/>
            </p:cNvSpPr>
            <p:nvPr/>
          </p:nvSpPr>
          <p:spPr bwMode="auto">
            <a:xfrm>
              <a:off x="2645" y="2172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4,740</a:t>
              </a:r>
              <a:endParaRPr lang="en-GB" altLang="fi-FI"/>
            </a:p>
          </p:txBody>
        </p:sp>
        <p:sp>
          <p:nvSpPr>
            <p:cNvPr id="55359" name="Rectangle 63"/>
            <p:cNvSpPr>
              <a:spLocks noChangeArrowheads="1"/>
            </p:cNvSpPr>
            <p:nvPr/>
          </p:nvSpPr>
          <p:spPr bwMode="auto">
            <a:xfrm>
              <a:off x="2945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60" name="Rectangle 64"/>
            <p:cNvSpPr>
              <a:spLocks noChangeArrowheads="1"/>
            </p:cNvSpPr>
            <p:nvPr/>
          </p:nvSpPr>
          <p:spPr bwMode="auto">
            <a:xfrm>
              <a:off x="3349" y="2172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361" name="Rectangle 65"/>
            <p:cNvSpPr>
              <a:spLocks noChangeArrowheads="1"/>
            </p:cNvSpPr>
            <p:nvPr/>
          </p:nvSpPr>
          <p:spPr bwMode="auto">
            <a:xfrm>
              <a:off x="3495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62" name="Rectangle 66"/>
            <p:cNvSpPr>
              <a:spLocks noChangeArrowheads="1"/>
            </p:cNvSpPr>
            <p:nvPr/>
          </p:nvSpPr>
          <p:spPr bwMode="auto">
            <a:xfrm>
              <a:off x="3788" y="2172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,029</a:t>
              </a:r>
              <a:endParaRPr lang="en-GB" altLang="fi-FI"/>
            </a:p>
          </p:txBody>
        </p:sp>
        <p:sp>
          <p:nvSpPr>
            <p:cNvPr id="55363" name="Rectangle 67"/>
            <p:cNvSpPr>
              <a:spLocks noChangeArrowheads="1"/>
            </p:cNvSpPr>
            <p:nvPr/>
          </p:nvSpPr>
          <p:spPr bwMode="auto">
            <a:xfrm>
              <a:off x="4044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64" name="Rectangle 68"/>
            <p:cNvSpPr>
              <a:spLocks noChangeArrowheads="1"/>
            </p:cNvSpPr>
            <p:nvPr/>
          </p:nvSpPr>
          <p:spPr bwMode="auto">
            <a:xfrm>
              <a:off x="4293" y="2172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2,314</a:t>
              </a:r>
              <a:endParaRPr lang="en-GB" altLang="fi-FI"/>
            </a:p>
          </p:txBody>
        </p:sp>
        <p:sp>
          <p:nvSpPr>
            <p:cNvPr id="55365" name="Rectangle 69"/>
            <p:cNvSpPr>
              <a:spLocks noChangeArrowheads="1"/>
            </p:cNvSpPr>
            <p:nvPr/>
          </p:nvSpPr>
          <p:spPr bwMode="auto">
            <a:xfrm>
              <a:off x="4594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66" name="Rectangle 70"/>
            <p:cNvSpPr>
              <a:spLocks noChangeArrowheads="1"/>
            </p:cNvSpPr>
            <p:nvPr/>
          </p:nvSpPr>
          <p:spPr bwMode="auto">
            <a:xfrm>
              <a:off x="4843" y="2172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1,087</a:t>
              </a:r>
              <a:endParaRPr lang="en-GB" altLang="fi-FI"/>
            </a:p>
          </p:txBody>
        </p:sp>
        <p:sp>
          <p:nvSpPr>
            <p:cNvPr id="55367" name="Rectangle 71"/>
            <p:cNvSpPr>
              <a:spLocks noChangeArrowheads="1"/>
            </p:cNvSpPr>
            <p:nvPr/>
          </p:nvSpPr>
          <p:spPr bwMode="auto">
            <a:xfrm>
              <a:off x="5143" y="2157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68" name="Rectangle 72"/>
            <p:cNvSpPr>
              <a:spLocks noChangeArrowheads="1"/>
            </p:cNvSpPr>
            <p:nvPr/>
          </p:nvSpPr>
          <p:spPr bwMode="auto">
            <a:xfrm>
              <a:off x="5392" y="2172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4,926</a:t>
              </a:r>
              <a:endParaRPr lang="en-GB" altLang="fi-FI"/>
            </a:p>
          </p:txBody>
        </p:sp>
        <p:sp>
          <p:nvSpPr>
            <p:cNvPr id="55369" name="Rectangle 73"/>
            <p:cNvSpPr>
              <a:spLocks noChangeArrowheads="1"/>
            </p:cNvSpPr>
            <p:nvPr/>
          </p:nvSpPr>
          <p:spPr bwMode="auto">
            <a:xfrm>
              <a:off x="1297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70" name="Rectangle 74"/>
            <p:cNvSpPr>
              <a:spLocks noChangeArrowheads="1"/>
            </p:cNvSpPr>
            <p:nvPr/>
          </p:nvSpPr>
          <p:spPr bwMode="auto">
            <a:xfrm>
              <a:off x="1847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71" name="Rectangle 75"/>
            <p:cNvSpPr>
              <a:spLocks noChangeArrowheads="1"/>
            </p:cNvSpPr>
            <p:nvPr/>
          </p:nvSpPr>
          <p:spPr bwMode="auto">
            <a:xfrm>
              <a:off x="2396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72" name="Rectangle 76"/>
            <p:cNvSpPr>
              <a:spLocks noChangeArrowheads="1"/>
            </p:cNvSpPr>
            <p:nvPr/>
          </p:nvSpPr>
          <p:spPr bwMode="auto">
            <a:xfrm>
              <a:off x="2689" y="2311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,651</a:t>
              </a:r>
              <a:endParaRPr lang="en-GB" altLang="fi-FI"/>
            </a:p>
          </p:txBody>
        </p:sp>
        <p:sp>
          <p:nvSpPr>
            <p:cNvPr id="55373" name="Rectangle 77"/>
            <p:cNvSpPr>
              <a:spLocks noChangeArrowheads="1"/>
            </p:cNvSpPr>
            <p:nvPr/>
          </p:nvSpPr>
          <p:spPr bwMode="auto">
            <a:xfrm>
              <a:off x="2945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74" name="Rectangle 78"/>
            <p:cNvSpPr>
              <a:spLocks noChangeArrowheads="1"/>
            </p:cNvSpPr>
            <p:nvPr/>
          </p:nvSpPr>
          <p:spPr bwMode="auto">
            <a:xfrm>
              <a:off x="3349" y="2311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GB" altLang="fi-FI"/>
            </a:p>
          </p:txBody>
        </p:sp>
        <p:sp>
          <p:nvSpPr>
            <p:cNvPr id="55375" name="Rectangle 79"/>
            <p:cNvSpPr>
              <a:spLocks noChangeArrowheads="1"/>
            </p:cNvSpPr>
            <p:nvPr/>
          </p:nvSpPr>
          <p:spPr bwMode="auto">
            <a:xfrm>
              <a:off x="3495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76" name="Rectangle 80"/>
            <p:cNvSpPr>
              <a:spLocks noChangeArrowheads="1"/>
            </p:cNvSpPr>
            <p:nvPr/>
          </p:nvSpPr>
          <p:spPr bwMode="auto">
            <a:xfrm>
              <a:off x="3788" y="2311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,722</a:t>
              </a:r>
              <a:endParaRPr lang="en-GB" altLang="fi-FI"/>
            </a:p>
          </p:txBody>
        </p:sp>
        <p:sp>
          <p:nvSpPr>
            <p:cNvPr id="55377" name="Rectangle 81"/>
            <p:cNvSpPr>
              <a:spLocks noChangeArrowheads="1"/>
            </p:cNvSpPr>
            <p:nvPr/>
          </p:nvSpPr>
          <p:spPr bwMode="auto">
            <a:xfrm>
              <a:off x="4044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78" name="Rectangle 82"/>
            <p:cNvSpPr>
              <a:spLocks noChangeArrowheads="1"/>
            </p:cNvSpPr>
            <p:nvPr/>
          </p:nvSpPr>
          <p:spPr bwMode="auto">
            <a:xfrm>
              <a:off x="4594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79" name="Rectangle 83"/>
            <p:cNvSpPr>
              <a:spLocks noChangeArrowheads="1"/>
            </p:cNvSpPr>
            <p:nvPr/>
          </p:nvSpPr>
          <p:spPr bwMode="auto">
            <a:xfrm>
              <a:off x="5143" y="2296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80" name="Rectangle 84"/>
            <p:cNvSpPr>
              <a:spLocks noChangeArrowheads="1"/>
            </p:cNvSpPr>
            <p:nvPr/>
          </p:nvSpPr>
          <p:spPr bwMode="auto">
            <a:xfrm>
              <a:off x="1297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81" name="Rectangle 85"/>
            <p:cNvSpPr>
              <a:spLocks noChangeArrowheads="1"/>
            </p:cNvSpPr>
            <p:nvPr/>
          </p:nvSpPr>
          <p:spPr bwMode="auto">
            <a:xfrm>
              <a:off x="1590" y="2450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,309</a:t>
              </a:r>
              <a:endParaRPr lang="en-GB" altLang="fi-FI"/>
            </a:p>
          </p:txBody>
        </p:sp>
        <p:sp>
          <p:nvSpPr>
            <p:cNvPr id="55382" name="Rectangle 86"/>
            <p:cNvSpPr>
              <a:spLocks noChangeArrowheads="1"/>
            </p:cNvSpPr>
            <p:nvPr/>
          </p:nvSpPr>
          <p:spPr bwMode="auto">
            <a:xfrm>
              <a:off x="1847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83" name="Rectangle 87"/>
            <p:cNvSpPr>
              <a:spLocks noChangeArrowheads="1"/>
            </p:cNvSpPr>
            <p:nvPr/>
          </p:nvSpPr>
          <p:spPr bwMode="auto">
            <a:xfrm>
              <a:off x="2140" y="2450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,392</a:t>
              </a:r>
              <a:endParaRPr lang="en-GB" altLang="fi-FI"/>
            </a:p>
          </p:txBody>
        </p:sp>
        <p:sp>
          <p:nvSpPr>
            <p:cNvPr id="55384" name="Rectangle 88"/>
            <p:cNvSpPr>
              <a:spLocks noChangeArrowheads="1"/>
            </p:cNvSpPr>
            <p:nvPr/>
          </p:nvSpPr>
          <p:spPr bwMode="auto">
            <a:xfrm>
              <a:off x="2396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85" name="Rectangle 89"/>
            <p:cNvSpPr>
              <a:spLocks noChangeArrowheads="1"/>
            </p:cNvSpPr>
            <p:nvPr/>
          </p:nvSpPr>
          <p:spPr bwMode="auto">
            <a:xfrm>
              <a:off x="2689" y="2450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,622</a:t>
              </a:r>
              <a:endParaRPr lang="en-GB" altLang="fi-FI"/>
            </a:p>
          </p:txBody>
        </p:sp>
        <p:sp>
          <p:nvSpPr>
            <p:cNvPr id="55386" name="Rectangle 90"/>
            <p:cNvSpPr>
              <a:spLocks noChangeArrowheads="1"/>
            </p:cNvSpPr>
            <p:nvPr/>
          </p:nvSpPr>
          <p:spPr bwMode="auto">
            <a:xfrm>
              <a:off x="2945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87" name="Rectangle 91"/>
            <p:cNvSpPr>
              <a:spLocks noChangeArrowheads="1"/>
            </p:cNvSpPr>
            <p:nvPr/>
          </p:nvSpPr>
          <p:spPr bwMode="auto">
            <a:xfrm>
              <a:off x="3349" y="245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388" name="Rectangle 92"/>
            <p:cNvSpPr>
              <a:spLocks noChangeArrowheads="1"/>
            </p:cNvSpPr>
            <p:nvPr/>
          </p:nvSpPr>
          <p:spPr bwMode="auto">
            <a:xfrm>
              <a:off x="3495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89" name="Rectangle 93"/>
            <p:cNvSpPr>
              <a:spLocks noChangeArrowheads="1"/>
            </p:cNvSpPr>
            <p:nvPr/>
          </p:nvSpPr>
          <p:spPr bwMode="auto">
            <a:xfrm>
              <a:off x="3788" y="2450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,430</a:t>
              </a:r>
              <a:endParaRPr lang="en-GB" altLang="fi-FI"/>
            </a:p>
          </p:txBody>
        </p:sp>
        <p:sp>
          <p:nvSpPr>
            <p:cNvPr id="55390" name="Rectangle 94"/>
            <p:cNvSpPr>
              <a:spLocks noChangeArrowheads="1"/>
            </p:cNvSpPr>
            <p:nvPr/>
          </p:nvSpPr>
          <p:spPr bwMode="auto">
            <a:xfrm>
              <a:off x="4044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91" name="Rectangle 95"/>
            <p:cNvSpPr>
              <a:spLocks noChangeArrowheads="1"/>
            </p:cNvSpPr>
            <p:nvPr/>
          </p:nvSpPr>
          <p:spPr bwMode="auto">
            <a:xfrm>
              <a:off x="4293" y="2450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1,362</a:t>
              </a:r>
              <a:endParaRPr lang="en-GB" altLang="fi-FI"/>
            </a:p>
          </p:txBody>
        </p:sp>
        <p:sp>
          <p:nvSpPr>
            <p:cNvPr id="55392" name="Rectangle 96"/>
            <p:cNvSpPr>
              <a:spLocks noChangeArrowheads="1"/>
            </p:cNvSpPr>
            <p:nvPr/>
          </p:nvSpPr>
          <p:spPr bwMode="auto">
            <a:xfrm>
              <a:off x="4594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93" name="Rectangle 97"/>
            <p:cNvSpPr>
              <a:spLocks noChangeArrowheads="1"/>
            </p:cNvSpPr>
            <p:nvPr/>
          </p:nvSpPr>
          <p:spPr bwMode="auto">
            <a:xfrm>
              <a:off x="4887" y="2450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,632</a:t>
              </a:r>
              <a:endParaRPr lang="en-GB" altLang="fi-FI"/>
            </a:p>
          </p:txBody>
        </p:sp>
        <p:sp>
          <p:nvSpPr>
            <p:cNvPr id="55394" name="Rectangle 98"/>
            <p:cNvSpPr>
              <a:spLocks noChangeArrowheads="1"/>
            </p:cNvSpPr>
            <p:nvPr/>
          </p:nvSpPr>
          <p:spPr bwMode="auto">
            <a:xfrm>
              <a:off x="5143" y="2435"/>
              <a:ext cx="564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95" name="Rectangle 99"/>
            <p:cNvSpPr>
              <a:spLocks noChangeArrowheads="1"/>
            </p:cNvSpPr>
            <p:nvPr/>
          </p:nvSpPr>
          <p:spPr bwMode="auto">
            <a:xfrm>
              <a:off x="5392" y="2450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2,934</a:t>
              </a:r>
              <a:endParaRPr lang="en-GB" altLang="fi-FI"/>
            </a:p>
          </p:txBody>
        </p:sp>
        <p:sp>
          <p:nvSpPr>
            <p:cNvPr id="55396" name="Rectangle 100"/>
            <p:cNvSpPr>
              <a:spLocks noChangeArrowheads="1"/>
            </p:cNvSpPr>
            <p:nvPr/>
          </p:nvSpPr>
          <p:spPr bwMode="auto">
            <a:xfrm>
              <a:off x="1297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97" name="Rectangle 101"/>
            <p:cNvSpPr>
              <a:spLocks noChangeArrowheads="1"/>
            </p:cNvSpPr>
            <p:nvPr/>
          </p:nvSpPr>
          <p:spPr bwMode="auto">
            <a:xfrm>
              <a:off x="1590" y="258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,109</a:t>
              </a:r>
              <a:endParaRPr lang="en-GB" altLang="fi-FI"/>
            </a:p>
          </p:txBody>
        </p:sp>
        <p:sp>
          <p:nvSpPr>
            <p:cNvPr id="55398" name="Rectangle 102"/>
            <p:cNvSpPr>
              <a:spLocks noChangeArrowheads="1"/>
            </p:cNvSpPr>
            <p:nvPr/>
          </p:nvSpPr>
          <p:spPr bwMode="auto">
            <a:xfrm>
              <a:off x="1847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399" name="Rectangle 103"/>
            <p:cNvSpPr>
              <a:spLocks noChangeArrowheads="1"/>
            </p:cNvSpPr>
            <p:nvPr/>
          </p:nvSpPr>
          <p:spPr bwMode="auto">
            <a:xfrm>
              <a:off x="2140" y="258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,647</a:t>
              </a:r>
              <a:endParaRPr lang="en-GB" altLang="fi-FI"/>
            </a:p>
          </p:txBody>
        </p:sp>
        <p:sp>
          <p:nvSpPr>
            <p:cNvPr id="55400" name="Rectangle 104"/>
            <p:cNvSpPr>
              <a:spLocks noChangeArrowheads="1"/>
            </p:cNvSpPr>
            <p:nvPr/>
          </p:nvSpPr>
          <p:spPr bwMode="auto">
            <a:xfrm>
              <a:off x="2396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01" name="Rectangle 105"/>
            <p:cNvSpPr>
              <a:spLocks noChangeArrowheads="1"/>
            </p:cNvSpPr>
            <p:nvPr/>
          </p:nvSpPr>
          <p:spPr bwMode="auto">
            <a:xfrm>
              <a:off x="2689" y="258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,028</a:t>
              </a:r>
              <a:endParaRPr lang="en-GB" altLang="fi-FI"/>
            </a:p>
          </p:txBody>
        </p:sp>
        <p:sp>
          <p:nvSpPr>
            <p:cNvPr id="55402" name="Rectangle 106"/>
            <p:cNvSpPr>
              <a:spLocks noChangeArrowheads="1"/>
            </p:cNvSpPr>
            <p:nvPr/>
          </p:nvSpPr>
          <p:spPr bwMode="auto">
            <a:xfrm>
              <a:off x="2945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03" name="Rectangle 107"/>
            <p:cNvSpPr>
              <a:spLocks noChangeArrowheads="1"/>
            </p:cNvSpPr>
            <p:nvPr/>
          </p:nvSpPr>
          <p:spPr bwMode="auto">
            <a:xfrm>
              <a:off x="3349" y="2589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404" name="Rectangle 108"/>
            <p:cNvSpPr>
              <a:spLocks noChangeArrowheads="1"/>
            </p:cNvSpPr>
            <p:nvPr/>
          </p:nvSpPr>
          <p:spPr bwMode="auto">
            <a:xfrm>
              <a:off x="3495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05" name="Rectangle 109"/>
            <p:cNvSpPr>
              <a:spLocks noChangeArrowheads="1"/>
            </p:cNvSpPr>
            <p:nvPr/>
          </p:nvSpPr>
          <p:spPr bwMode="auto">
            <a:xfrm>
              <a:off x="3788" y="258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,866</a:t>
              </a:r>
              <a:endParaRPr lang="en-GB" altLang="fi-FI"/>
            </a:p>
          </p:txBody>
        </p:sp>
        <p:sp>
          <p:nvSpPr>
            <p:cNvPr id="55406" name="Rectangle 110"/>
            <p:cNvSpPr>
              <a:spLocks noChangeArrowheads="1"/>
            </p:cNvSpPr>
            <p:nvPr/>
          </p:nvSpPr>
          <p:spPr bwMode="auto">
            <a:xfrm>
              <a:off x="4044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07" name="Rectangle 111"/>
            <p:cNvSpPr>
              <a:spLocks noChangeArrowheads="1"/>
            </p:cNvSpPr>
            <p:nvPr/>
          </p:nvSpPr>
          <p:spPr bwMode="auto">
            <a:xfrm>
              <a:off x="4293" y="2589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1,115</a:t>
              </a:r>
              <a:endParaRPr lang="en-GB" altLang="fi-FI"/>
            </a:p>
          </p:txBody>
        </p:sp>
        <p:sp>
          <p:nvSpPr>
            <p:cNvPr id="55408" name="Rectangle 112"/>
            <p:cNvSpPr>
              <a:spLocks noChangeArrowheads="1"/>
            </p:cNvSpPr>
            <p:nvPr/>
          </p:nvSpPr>
          <p:spPr bwMode="auto">
            <a:xfrm>
              <a:off x="4594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09" name="Rectangle 113"/>
            <p:cNvSpPr>
              <a:spLocks noChangeArrowheads="1"/>
            </p:cNvSpPr>
            <p:nvPr/>
          </p:nvSpPr>
          <p:spPr bwMode="auto">
            <a:xfrm>
              <a:off x="4887" y="2589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,314</a:t>
              </a:r>
              <a:endParaRPr lang="en-GB" altLang="fi-FI"/>
            </a:p>
          </p:txBody>
        </p:sp>
        <p:sp>
          <p:nvSpPr>
            <p:cNvPr id="55410" name="Rectangle 114"/>
            <p:cNvSpPr>
              <a:spLocks noChangeArrowheads="1"/>
            </p:cNvSpPr>
            <p:nvPr/>
          </p:nvSpPr>
          <p:spPr bwMode="auto">
            <a:xfrm>
              <a:off x="5143" y="2574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11" name="Rectangle 115"/>
            <p:cNvSpPr>
              <a:spLocks noChangeArrowheads="1"/>
            </p:cNvSpPr>
            <p:nvPr/>
          </p:nvSpPr>
          <p:spPr bwMode="auto">
            <a:xfrm>
              <a:off x="5392" y="2589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3,960</a:t>
              </a:r>
              <a:endParaRPr lang="en-GB" altLang="fi-FI"/>
            </a:p>
          </p:txBody>
        </p:sp>
        <p:sp>
          <p:nvSpPr>
            <p:cNvPr id="55412" name="Rectangle 116"/>
            <p:cNvSpPr>
              <a:spLocks noChangeArrowheads="1"/>
            </p:cNvSpPr>
            <p:nvPr/>
          </p:nvSpPr>
          <p:spPr bwMode="auto">
            <a:xfrm>
              <a:off x="1297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13" name="Rectangle 117"/>
            <p:cNvSpPr>
              <a:spLocks noChangeArrowheads="1"/>
            </p:cNvSpPr>
            <p:nvPr/>
          </p:nvSpPr>
          <p:spPr bwMode="auto">
            <a:xfrm>
              <a:off x="1590" y="2727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,612</a:t>
              </a:r>
              <a:endParaRPr lang="en-GB" altLang="fi-FI"/>
            </a:p>
          </p:txBody>
        </p:sp>
        <p:sp>
          <p:nvSpPr>
            <p:cNvPr id="55414" name="Rectangle 118"/>
            <p:cNvSpPr>
              <a:spLocks noChangeArrowheads="1"/>
            </p:cNvSpPr>
            <p:nvPr/>
          </p:nvSpPr>
          <p:spPr bwMode="auto">
            <a:xfrm>
              <a:off x="1847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15" name="Rectangle 119"/>
            <p:cNvSpPr>
              <a:spLocks noChangeArrowheads="1"/>
            </p:cNvSpPr>
            <p:nvPr/>
          </p:nvSpPr>
          <p:spPr bwMode="auto">
            <a:xfrm>
              <a:off x="2140" y="2727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,513</a:t>
              </a:r>
              <a:endParaRPr lang="en-GB" altLang="fi-FI"/>
            </a:p>
          </p:txBody>
        </p:sp>
        <p:sp>
          <p:nvSpPr>
            <p:cNvPr id="55416" name="Rectangle 120"/>
            <p:cNvSpPr>
              <a:spLocks noChangeArrowheads="1"/>
            </p:cNvSpPr>
            <p:nvPr/>
          </p:nvSpPr>
          <p:spPr bwMode="auto">
            <a:xfrm>
              <a:off x="2396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17" name="Rectangle 121"/>
            <p:cNvSpPr>
              <a:spLocks noChangeArrowheads="1"/>
            </p:cNvSpPr>
            <p:nvPr/>
          </p:nvSpPr>
          <p:spPr bwMode="auto">
            <a:xfrm>
              <a:off x="2645" y="2727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1,423</a:t>
              </a:r>
              <a:endParaRPr lang="en-GB" altLang="fi-FI"/>
            </a:p>
          </p:txBody>
        </p:sp>
        <p:sp>
          <p:nvSpPr>
            <p:cNvPr id="55418" name="Rectangle 122"/>
            <p:cNvSpPr>
              <a:spLocks noChangeArrowheads="1"/>
            </p:cNvSpPr>
            <p:nvPr/>
          </p:nvSpPr>
          <p:spPr bwMode="auto">
            <a:xfrm>
              <a:off x="2945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19" name="Rectangle 123"/>
            <p:cNvSpPr>
              <a:spLocks noChangeArrowheads="1"/>
            </p:cNvSpPr>
            <p:nvPr/>
          </p:nvSpPr>
          <p:spPr bwMode="auto">
            <a:xfrm>
              <a:off x="3349" y="2727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420" name="Rectangle 124"/>
            <p:cNvSpPr>
              <a:spLocks noChangeArrowheads="1"/>
            </p:cNvSpPr>
            <p:nvPr/>
          </p:nvSpPr>
          <p:spPr bwMode="auto">
            <a:xfrm>
              <a:off x="3495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21" name="Rectangle 125"/>
            <p:cNvSpPr>
              <a:spLocks noChangeArrowheads="1"/>
            </p:cNvSpPr>
            <p:nvPr/>
          </p:nvSpPr>
          <p:spPr bwMode="auto">
            <a:xfrm>
              <a:off x="3788" y="2727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,233</a:t>
              </a:r>
              <a:endParaRPr lang="en-GB" altLang="fi-FI"/>
            </a:p>
          </p:txBody>
        </p:sp>
        <p:sp>
          <p:nvSpPr>
            <p:cNvPr id="55422" name="Rectangle 126"/>
            <p:cNvSpPr>
              <a:spLocks noChangeArrowheads="1"/>
            </p:cNvSpPr>
            <p:nvPr/>
          </p:nvSpPr>
          <p:spPr bwMode="auto">
            <a:xfrm>
              <a:off x="4044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23" name="Rectangle 127"/>
            <p:cNvSpPr>
              <a:spLocks noChangeArrowheads="1"/>
            </p:cNvSpPr>
            <p:nvPr/>
          </p:nvSpPr>
          <p:spPr bwMode="auto">
            <a:xfrm>
              <a:off x="4293" y="2727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1,845</a:t>
              </a:r>
              <a:endParaRPr lang="en-GB" altLang="fi-FI"/>
            </a:p>
          </p:txBody>
        </p:sp>
        <p:sp>
          <p:nvSpPr>
            <p:cNvPr id="55424" name="Rectangle 128"/>
            <p:cNvSpPr>
              <a:spLocks noChangeArrowheads="1"/>
            </p:cNvSpPr>
            <p:nvPr/>
          </p:nvSpPr>
          <p:spPr bwMode="auto">
            <a:xfrm>
              <a:off x="4594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25" name="Rectangle 129"/>
            <p:cNvSpPr>
              <a:spLocks noChangeArrowheads="1"/>
            </p:cNvSpPr>
            <p:nvPr/>
          </p:nvSpPr>
          <p:spPr bwMode="auto">
            <a:xfrm>
              <a:off x="4887" y="2727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,675</a:t>
              </a:r>
              <a:endParaRPr lang="en-GB" altLang="fi-FI"/>
            </a:p>
          </p:txBody>
        </p:sp>
        <p:sp>
          <p:nvSpPr>
            <p:cNvPr id="55426" name="Rectangle 130"/>
            <p:cNvSpPr>
              <a:spLocks noChangeArrowheads="1"/>
            </p:cNvSpPr>
            <p:nvPr/>
          </p:nvSpPr>
          <p:spPr bwMode="auto">
            <a:xfrm>
              <a:off x="5143" y="2713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27" name="Rectangle 131"/>
            <p:cNvSpPr>
              <a:spLocks noChangeArrowheads="1"/>
            </p:cNvSpPr>
            <p:nvPr/>
          </p:nvSpPr>
          <p:spPr bwMode="auto">
            <a:xfrm>
              <a:off x="5392" y="2727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5,045</a:t>
              </a:r>
              <a:endParaRPr lang="en-GB" altLang="fi-FI"/>
            </a:p>
          </p:txBody>
        </p:sp>
        <p:sp>
          <p:nvSpPr>
            <p:cNvPr id="55428" name="Rectangle 132"/>
            <p:cNvSpPr>
              <a:spLocks noChangeArrowheads="1"/>
            </p:cNvSpPr>
            <p:nvPr/>
          </p:nvSpPr>
          <p:spPr bwMode="auto">
            <a:xfrm>
              <a:off x="1297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29" name="Rectangle 133"/>
            <p:cNvSpPr>
              <a:spLocks noChangeArrowheads="1"/>
            </p:cNvSpPr>
            <p:nvPr/>
          </p:nvSpPr>
          <p:spPr bwMode="auto">
            <a:xfrm>
              <a:off x="1590" y="2866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,488</a:t>
              </a:r>
              <a:endParaRPr lang="en-GB" altLang="fi-FI"/>
            </a:p>
          </p:txBody>
        </p:sp>
        <p:sp>
          <p:nvSpPr>
            <p:cNvPr id="55430" name="Rectangle 134"/>
            <p:cNvSpPr>
              <a:spLocks noChangeArrowheads="1"/>
            </p:cNvSpPr>
            <p:nvPr/>
          </p:nvSpPr>
          <p:spPr bwMode="auto">
            <a:xfrm>
              <a:off x="1847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31" name="Rectangle 135"/>
            <p:cNvSpPr>
              <a:spLocks noChangeArrowheads="1"/>
            </p:cNvSpPr>
            <p:nvPr/>
          </p:nvSpPr>
          <p:spPr bwMode="auto">
            <a:xfrm>
              <a:off x="2096" y="2866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1,100</a:t>
              </a:r>
              <a:endParaRPr lang="en-GB" altLang="fi-FI"/>
            </a:p>
          </p:txBody>
        </p:sp>
        <p:sp>
          <p:nvSpPr>
            <p:cNvPr id="55432" name="Rectangle 136"/>
            <p:cNvSpPr>
              <a:spLocks noChangeArrowheads="1"/>
            </p:cNvSpPr>
            <p:nvPr/>
          </p:nvSpPr>
          <p:spPr bwMode="auto">
            <a:xfrm>
              <a:off x="2396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33" name="Rectangle 137"/>
            <p:cNvSpPr>
              <a:spLocks noChangeArrowheads="1"/>
            </p:cNvSpPr>
            <p:nvPr/>
          </p:nvSpPr>
          <p:spPr bwMode="auto">
            <a:xfrm>
              <a:off x="2689" y="2866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,197</a:t>
              </a:r>
              <a:endParaRPr lang="en-GB" altLang="fi-FI"/>
            </a:p>
          </p:txBody>
        </p:sp>
        <p:sp>
          <p:nvSpPr>
            <p:cNvPr id="55434" name="Rectangle 138"/>
            <p:cNvSpPr>
              <a:spLocks noChangeArrowheads="1"/>
            </p:cNvSpPr>
            <p:nvPr/>
          </p:nvSpPr>
          <p:spPr bwMode="auto">
            <a:xfrm>
              <a:off x="2945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35" name="Rectangle 139"/>
            <p:cNvSpPr>
              <a:spLocks noChangeArrowheads="1"/>
            </p:cNvSpPr>
            <p:nvPr/>
          </p:nvSpPr>
          <p:spPr bwMode="auto">
            <a:xfrm>
              <a:off x="3349" y="2866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5436" name="Rectangle 140"/>
            <p:cNvSpPr>
              <a:spLocks noChangeArrowheads="1"/>
            </p:cNvSpPr>
            <p:nvPr/>
          </p:nvSpPr>
          <p:spPr bwMode="auto">
            <a:xfrm>
              <a:off x="3495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37" name="Rectangle 141"/>
            <p:cNvSpPr>
              <a:spLocks noChangeArrowheads="1"/>
            </p:cNvSpPr>
            <p:nvPr/>
          </p:nvSpPr>
          <p:spPr bwMode="auto">
            <a:xfrm>
              <a:off x="3788" y="2866"/>
              <a:ext cx="1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,657</a:t>
              </a:r>
              <a:endParaRPr lang="en-GB" altLang="fi-FI"/>
            </a:p>
          </p:txBody>
        </p:sp>
        <p:sp>
          <p:nvSpPr>
            <p:cNvPr id="55438" name="Rectangle 142"/>
            <p:cNvSpPr>
              <a:spLocks noChangeArrowheads="1"/>
            </p:cNvSpPr>
            <p:nvPr/>
          </p:nvSpPr>
          <p:spPr bwMode="auto">
            <a:xfrm>
              <a:off x="4044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39" name="Rectangle 143"/>
            <p:cNvSpPr>
              <a:spLocks noChangeArrowheads="1"/>
            </p:cNvSpPr>
            <p:nvPr/>
          </p:nvSpPr>
          <p:spPr bwMode="auto">
            <a:xfrm>
              <a:off x="4293" y="2866"/>
              <a:ext cx="23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1,629</a:t>
              </a:r>
              <a:endParaRPr lang="en-GB" altLang="fi-FI"/>
            </a:p>
          </p:txBody>
        </p:sp>
        <p:sp>
          <p:nvSpPr>
            <p:cNvPr id="55440" name="Rectangle 144"/>
            <p:cNvSpPr>
              <a:spLocks noChangeArrowheads="1"/>
            </p:cNvSpPr>
            <p:nvPr/>
          </p:nvSpPr>
          <p:spPr bwMode="auto">
            <a:xfrm>
              <a:off x="4594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41" name="Rectangle 145"/>
            <p:cNvSpPr>
              <a:spLocks noChangeArrowheads="1"/>
            </p:cNvSpPr>
            <p:nvPr/>
          </p:nvSpPr>
          <p:spPr bwMode="auto">
            <a:xfrm>
              <a:off x="5143" y="285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42" name="Rectangle 146"/>
            <p:cNvSpPr>
              <a:spLocks noChangeArrowheads="1"/>
            </p:cNvSpPr>
            <p:nvPr/>
          </p:nvSpPr>
          <p:spPr bwMode="auto">
            <a:xfrm>
              <a:off x="169" y="1463"/>
              <a:ext cx="1143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43" name="Rectangle 147"/>
            <p:cNvSpPr>
              <a:spLocks noChangeArrowheads="1"/>
            </p:cNvSpPr>
            <p:nvPr/>
          </p:nvSpPr>
          <p:spPr bwMode="auto">
            <a:xfrm>
              <a:off x="536" y="1741"/>
              <a:ext cx="776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44" name="Rectangle 148"/>
            <p:cNvSpPr>
              <a:spLocks noChangeArrowheads="1"/>
            </p:cNvSpPr>
            <p:nvPr/>
          </p:nvSpPr>
          <p:spPr bwMode="auto">
            <a:xfrm>
              <a:off x="194" y="1757"/>
              <a:ext cx="105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Length of 1st hospital.(</a:t>
              </a:r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1)</a:t>
              </a:r>
              <a:endParaRPr lang="en-GB" altLang="fi-FI"/>
            </a:p>
          </p:txBody>
        </p:sp>
        <p:sp>
          <p:nvSpPr>
            <p:cNvPr id="55445" name="Rectangle 149"/>
            <p:cNvSpPr>
              <a:spLocks noChangeArrowheads="1"/>
            </p:cNvSpPr>
            <p:nvPr/>
          </p:nvSpPr>
          <p:spPr bwMode="auto">
            <a:xfrm>
              <a:off x="536" y="1880"/>
              <a:ext cx="776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46" name="Rectangle 150"/>
            <p:cNvSpPr>
              <a:spLocks noChangeArrowheads="1"/>
            </p:cNvSpPr>
            <p:nvPr/>
          </p:nvSpPr>
          <p:spPr bwMode="auto">
            <a:xfrm>
              <a:off x="966" y="1887"/>
              <a:ext cx="28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ex</a:t>
              </a:r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(1)</a:t>
              </a:r>
              <a:endParaRPr lang="en-GB" altLang="fi-FI"/>
            </a:p>
          </p:txBody>
        </p:sp>
        <p:sp>
          <p:nvSpPr>
            <p:cNvPr id="55447" name="Rectangle 151"/>
            <p:cNvSpPr>
              <a:spLocks noChangeArrowheads="1"/>
            </p:cNvSpPr>
            <p:nvPr/>
          </p:nvSpPr>
          <p:spPr bwMode="auto">
            <a:xfrm>
              <a:off x="536" y="2018"/>
              <a:ext cx="77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48" name="Rectangle 152"/>
            <p:cNvSpPr>
              <a:spLocks noChangeArrowheads="1"/>
            </p:cNvSpPr>
            <p:nvPr/>
          </p:nvSpPr>
          <p:spPr bwMode="auto">
            <a:xfrm>
              <a:off x="806" y="2026"/>
              <a:ext cx="44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nset age</a:t>
              </a:r>
              <a:endParaRPr lang="en-GB" altLang="fi-FI"/>
            </a:p>
          </p:txBody>
        </p:sp>
        <p:sp>
          <p:nvSpPr>
            <p:cNvPr id="55449" name="Rectangle 153"/>
            <p:cNvSpPr>
              <a:spLocks noChangeArrowheads="1"/>
            </p:cNvSpPr>
            <p:nvPr/>
          </p:nvSpPr>
          <p:spPr bwMode="auto">
            <a:xfrm>
              <a:off x="536" y="2157"/>
              <a:ext cx="77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50" name="Rectangle 154"/>
            <p:cNvSpPr>
              <a:spLocks noChangeArrowheads="1"/>
            </p:cNvSpPr>
            <p:nvPr/>
          </p:nvSpPr>
          <p:spPr bwMode="auto">
            <a:xfrm>
              <a:off x="712" y="2165"/>
              <a:ext cx="5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Diagnosis</a:t>
              </a:r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(1)</a:t>
              </a:r>
              <a:endParaRPr lang="en-GB" altLang="fi-FI"/>
            </a:p>
          </p:txBody>
        </p:sp>
        <p:sp>
          <p:nvSpPr>
            <p:cNvPr id="55451" name="Rectangle 155"/>
            <p:cNvSpPr>
              <a:spLocks noChangeArrowheads="1"/>
            </p:cNvSpPr>
            <p:nvPr/>
          </p:nvSpPr>
          <p:spPr bwMode="auto">
            <a:xfrm>
              <a:off x="536" y="2296"/>
              <a:ext cx="77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52" name="Rectangle 156"/>
            <p:cNvSpPr>
              <a:spLocks noChangeArrowheads="1"/>
            </p:cNvSpPr>
            <p:nvPr/>
          </p:nvSpPr>
          <p:spPr bwMode="auto">
            <a:xfrm>
              <a:off x="817" y="2304"/>
              <a:ext cx="43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FSC 1980</a:t>
              </a:r>
              <a:endParaRPr lang="en-GB" altLang="fi-FI"/>
            </a:p>
          </p:txBody>
        </p:sp>
        <p:sp>
          <p:nvSpPr>
            <p:cNvPr id="55453" name="Rectangle 157"/>
            <p:cNvSpPr>
              <a:spLocks noChangeArrowheads="1"/>
            </p:cNvSpPr>
            <p:nvPr/>
          </p:nvSpPr>
          <p:spPr bwMode="auto">
            <a:xfrm>
              <a:off x="536" y="2435"/>
              <a:ext cx="77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54" name="Rectangle 158"/>
            <p:cNvSpPr>
              <a:spLocks noChangeArrowheads="1"/>
            </p:cNvSpPr>
            <p:nvPr/>
          </p:nvSpPr>
          <p:spPr bwMode="auto">
            <a:xfrm>
              <a:off x="720" y="2442"/>
              <a:ext cx="5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FSC 19</a:t>
              </a:r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80(1)</a:t>
              </a:r>
              <a:endParaRPr lang="en-GB" altLang="fi-FI"/>
            </a:p>
          </p:txBody>
        </p:sp>
        <p:sp>
          <p:nvSpPr>
            <p:cNvPr id="55455" name="Rectangle 159"/>
            <p:cNvSpPr>
              <a:spLocks noChangeArrowheads="1"/>
            </p:cNvSpPr>
            <p:nvPr/>
          </p:nvSpPr>
          <p:spPr bwMode="auto">
            <a:xfrm>
              <a:off x="536" y="2574"/>
              <a:ext cx="776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56" name="Rectangle 160"/>
            <p:cNvSpPr>
              <a:spLocks noChangeArrowheads="1"/>
            </p:cNvSpPr>
            <p:nvPr/>
          </p:nvSpPr>
          <p:spPr bwMode="auto">
            <a:xfrm>
              <a:off x="700" y="2581"/>
              <a:ext cx="5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FSC 1980</a:t>
              </a:r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(2)</a:t>
              </a:r>
              <a:endParaRPr lang="en-GB" altLang="fi-FI"/>
            </a:p>
          </p:txBody>
        </p:sp>
        <p:sp>
          <p:nvSpPr>
            <p:cNvPr id="55457" name="Rectangle 161"/>
            <p:cNvSpPr>
              <a:spLocks noChangeArrowheads="1"/>
            </p:cNvSpPr>
            <p:nvPr/>
          </p:nvSpPr>
          <p:spPr bwMode="auto">
            <a:xfrm>
              <a:off x="536" y="2713"/>
              <a:ext cx="776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58" name="Rectangle 162"/>
            <p:cNvSpPr>
              <a:spLocks noChangeArrowheads="1"/>
            </p:cNvSpPr>
            <p:nvPr/>
          </p:nvSpPr>
          <p:spPr bwMode="auto">
            <a:xfrm>
              <a:off x="480" y="2720"/>
              <a:ext cx="7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Parental psych</a:t>
              </a:r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(1)</a:t>
              </a:r>
              <a:endParaRPr lang="en-GB" altLang="fi-FI"/>
            </a:p>
          </p:txBody>
        </p:sp>
        <p:sp>
          <p:nvSpPr>
            <p:cNvPr id="55459" name="Rectangle 163"/>
            <p:cNvSpPr>
              <a:spLocks noChangeArrowheads="1"/>
            </p:cNvSpPr>
            <p:nvPr/>
          </p:nvSpPr>
          <p:spPr bwMode="auto">
            <a:xfrm>
              <a:off x="536" y="2852"/>
              <a:ext cx="776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60" name="Rectangle 164"/>
            <p:cNvSpPr>
              <a:spLocks noChangeArrowheads="1"/>
            </p:cNvSpPr>
            <p:nvPr/>
          </p:nvSpPr>
          <p:spPr bwMode="auto">
            <a:xfrm>
              <a:off x="594" y="2859"/>
              <a:ext cx="38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Constant</a:t>
              </a:r>
              <a:endParaRPr lang="en-GB" altLang="fi-FI"/>
            </a:p>
          </p:txBody>
        </p:sp>
        <p:sp>
          <p:nvSpPr>
            <p:cNvPr id="55465" name="Rectangle 169"/>
            <p:cNvSpPr>
              <a:spLocks noChangeArrowheads="1"/>
            </p:cNvSpPr>
            <p:nvPr/>
          </p:nvSpPr>
          <p:spPr bwMode="auto">
            <a:xfrm>
              <a:off x="1297" y="1463"/>
              <a:ext cx="56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66" name="Rectangle 170"/>
            <p:cNvSpPr>
              <a:spLocks noChangeArrowheads="1"/>
            </p:cNvSpPr>
            <p:nvPr/>
          </p:nvSpPr>
          <p:spPr bwMode="auto">
            <a:xfrm>
              <a:off x="1521" y="1624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GB" altLang="fi-FI"/>
            </a:p>
          </p:txBody>
        </p:sp>
        <p:sp>
          <p:nvSpPr>
            <p:cNvPr id="55467" name="Rectangle 171"/>
            <p:cNvSpPr>
              <a:spLocks noChangeArrowheads="1"/>
            </p:cNvSpPr>
            <p:nvPr/>
          </p:nvSpPr>
          <p:spPr bwMode="auto">
            <a:xfrm>
              <a:off x="1847" y="1463"/>
              <a:ext cx="56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68" name="Rectangle 172"/>
            <p:cNvSpPr>
              <a:spLocks noChangeArrowheads="1"/>
            </p:cNvSpPr>
            <p:nvPr/>
          </p:nvSpPr>
          <p:spPr bwMode="auto">
            <a:xfrm>
              <a:off x="2022" y="1624"/>
              <a:ext cx="18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S.E.</a:t>
              </a:r>
              <a:endParaRPr lang="en-GB" altLang="fi-FI"/>
            </a:p>
          </p:txBody>
        </p:sp>
        <p:sp>
          <p:nvSpPr>
            <p:cNvPr id="55469" name="Rectangle 173"/>
            <p:cNvSpPr>
              <a:spLocks noChangeArrowheads="1"/>
            </p:cNvSpPr>
            <p:nvPr/>
          </p:nvSpPr>
          <p:spPr bwMode="auto">
            <a:xfrm>
              <a:off x="2396" y="1463"/>
              <a:ext cx="56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70" name="Rectangle 174"/>
            <p:cNvSpPr>
              <a:spLocks noChangeArrowheads="1"/>
            </p:cNvSpPr>
            <p:nvPr/>
          </p:nvSpPr>
          <p:spPr bwMode="auto">
            <a:xfrm>
              <a:off x="2558" y="1624"/>
              <a:ext cx="2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Wald</a:t>
              </a:r>
              <a:endParaRPr lang="en-GB" altLang="fi-FI"/>
            </a:p>
          </p:txBody>
        </p:sp>
        <p:sp>
          <p:nvSpPr>
            <p:cNvPr id="55471" name="Rectangle 175"/>
            <p:cNvSpPr>
              <a:spLocks noChangeArrowheads="1"/>
            </p:cNvSpPr>
            <p:nvPr/>
          </p:nvSpPr>
          <p:spPr bwMode="auto">
            <a:xfrm>
              <a:off x="2945" y="1463"/>
              <a:ext cx="56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72" name="Rectangle 176"/>
            <p:cNvSpPr>
              <a:spLocks noChangeArrowheads="1"/>
            </p:cNvSpPr>
            <p:nvPr/>
          </p:nvSpPr>
          <p:spPr bwMode="auto">
            <a:xfrm>
              <a:off x="3162" y="1624"/>
              <a:ext cx="8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df</a:t>
              </a:r>
              <a:endParaRPr lang="en-GB" altLang="fi-FI"/>
            </a:p>
          </p:txBody>
        </p:sp>
        <p:sp>
          <p:nvSpPr>
            <p:cNvPr id="55473" name="Rectangle 177"/>
            <p:cNvSpPr>
              <a:spLocks noChangeArrowheads="1"/>
            </p:cNvSpPr>
            <p:nvPr/>
          </p:nvSpPr>
          <p:spPr bwMode="auto">
            <a:xfrm>
              <a:off x="3495" y="1463"/>
              <a:ext cx="56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74" name="Rectangle 178"/>
            <p:cNvSpPr>
              <a:spLocks noChangeArrowheads="1"/>
            </p:cNvSpPr>
            <p:nvPr/>
          </p:nvSpPr>
          <p:spPr bwMode="auto">
            <a:xfrm>
              <a:off x="3675" y="1624"/>
              <a:ext cx="1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Sig.</a:t>
              </a:r>
              <a:endParaRPr lang="en-GB" altLang="fi-FI"/>
            </a:p>
          </p:txBody>
        </p:sp>
        <p:sp>
          <p:nvSpPr>
            <p:cNvPr id="55475" name="Rectangle 179"/>
            <p:cNvSpPr>
              <a:spLocks noChangeArrowheads="1"/>
            </p:cNvSpPr>
            <p:nvPr/>
          </p:nvSpPr>
          <p:spPr bwMode="auto">
            <a:xfrm>
              <a:off x="4044" y="1463"/>
              <a:ext cx="564" cy="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76" name="Rectangle 180"/>
            <p:cNvSpPr>
              <a:spLocks noChangeArrowheads="1"/>
            </p:cNvSpPr>
            <p:nvPr/>
          </p:nvSpPr>
          <p:spPr bwMode="auto">
            <a:xfrm>
              <a:off x="4180" y="1624"/>
              <a:ext cx="29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Exp(B)</a:t>
              </a:r>
              <a:endParaRPr lang="en-GB" altLang="fi-FI"/>
            </a:p>
          </p:txBody>
        </p:sp>
        <p:sp>
          <p:nvSpPr>
            <p:cNvPr id="55477" name="Rectangle 181"/>
            <p:cNvSpPr>
              <a:spLocks noChangeArrowheads="1"/>
            </p:cNvSpPr>
            <p:nvPr/>
          </p:nvSpPr>
          <p:spPr bwMode="auto">
            <a:xfrm>
              <a:off x="4594" y="160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78" name="Rectangle 182"/>
            <p:cNvSpPr>
              <a:spLocks noChangeArrowheads="1"/>
            </p:cNvSpPr>
            <p:nvPr/>
          </p:nvSpPr>
          <p:spPr bwMode="auto">
            <a:xfrm>
              <a:off x="4740" y="1624"/>
              <a:ext cx="2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Lower</a:t>
              </a:r>
              <a:endParaRPr lang="en-GB" altLang="fi-FI"/>
            </a:p>
          </p:txBody>
        </p:sp>
        <p:sp>
          <p:nvSpPr>
            <p:cNvPr id="55479" name="Rectangle 183"/>
            <p:cNvSpPr>
              <a:spLocks noChangeArrowheads="1"/>
            </p:cNvSpPr>
            <p:nvPr/>
          </p:nvSpPr>
          <p:spPr bwMode="auto">
            <a:xfrm>
              <a:off x="5143" y="1602"/>
              <a:ext cx="564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0" name="Rectangle 184"/>
            <p:cNvSpPr>
              <a:spLocks noChangeArrowheads="1"/>
            </p:cNvSpPr>
            <p:nvPr/>
          </p:nvSpPr>
          <p:spPr bwMode="auto">
            <a:xfrm>
              <a:off x="5290" y="1624"/>
              <a:ext cx="2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Upper</a:t>
              </a:r>
              <a:endParaRPr lang="en-GB" altLang="fi-FI"/>
            </a:p>
          </p:txBody>
        </p:sp>
        <p:sp>
          <p:nvSpPr>
            <p:cNvPr id="55481" name="Rectangle 185"/>
            <p:cNvSpPr>
              <a:spLocks noChangeArrowheads="1"/>
            </p:cNvSpPr>
            <p:nvPr/>
          </p:nvSpPr>
          <p:spPr bwMode="auto">
            <a:xfrm>
              <a:off x="4594" y="1463"/>
              <a:ext cx="1113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2" name="Rectangle 186"/>
            <p:cNvSpPr>
              <a:spLocks noChangeArrowheads="1"/>
            </p:cNvSpPr>
            <p:nvPr/>
          </p:nvSpPr>
          <p:spPr bwMode="auto">
            <a:xfrm>
              <a:off x="4763" y="1485"/>
              <a:ext cx="9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200">
                  <a:solidFill>
                    <a:srgbClr val="000000"/>
                  </a:solidFill>
                  <a:latin typeface="Arial" panose="020B0604020202020204" pitchFamily="34" charset="0"/>
                </a:rPr>
                <a:t>95,0% C.I.for EXP(B)</a:t>
              </a:r>
              <a:endParaRPr lang="en-GB" altLang="fi-FI"/>
            </a:p>
          </p:txBody>
        </p:sp>
        <p:sp>
          <p:nvSpPr>
            <p:cNvPr id="55483" name="Line 187"/>
            <p:cNvSpPr>
              <a:spLocks noChangeShapeType="1"/>
            </p:cNvSpPr>
            <p:nvPr/>
          </p:nvSpPr>
          <p:spPr bwMode="auto">
            <a:xfrm>
              <a:off x="1847" y="1463"/>
              <a:ext cx="1" cy="15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4" name="Line 188"/>
            <p:cNvSpPr>
              <a:spLocks noChangeShapeType="1"/>
            </p:cNvSpPr>
            <p:nvPr/>
          </p:nvSpPr>
          <p:spPr bwMode="auto">
            <a:xfrm>
              <a:off x="2396" y="1463"/>
              <a:ext cx="1" cy="15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5" name="Line 189"/>
            <p:cNvSpPr>
              <a:spLocks noChangeShapeType="1"/>
            </p:cNvSpPr>
            <p:nvPr/>
          </p:nvSpPr>
          <p:spPr bwMode="auto">
            <a:xfrm>
              <a:off x="2945" y="1463"/>
              <a:ext cx="1" cy="15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6" name="Line 190"/>
            <p:cNvSpPr>
              <a:spLocks noChangeShapeType="1"/>
            </p:cNvSpPr>
            <p:nvPr/>
          </p:nvSpPr>
          <p:spPr bwMode="auto">
            <a:xfrm>
              <a:off x="3495" y="1463"/>
              <a:ext cx="1" cy="15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7" name="Line 191"/>
            <p:cNvSpPr>
              <a:spLocks noChangeShapeType="1"/>
            </p:cNvSpPr>
            <p:nvPr/>
          </p:nvSpPr>
          <p:spPr bwMode="auto">
            <a:xfrm>
              <a:off x="4044" y="1463"/>
              <a:ext cx="1" cy="15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8" name="Line 192"/>
            <p:cNvSpPr>
              <a:spLocks noChangeShapeType="1"/>
            </p:cNvSpPr>
            <p:nvPr/>
          </p:nvSpPr>
          <p:spPr bwMode="auto">
            <a:xfrm>
              <a:off x="4594" y="1602"/>
              <a:ext cx="1" cy="13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89" name="Line 193"/>
            <p:cNvSpPr>
              <a:spLocks noChangeShapeType="1"/>
            </p:cNvSpPr>
            <p:nvPr/>
          </p:nvSpPr>
          <p:spPr bwMode="auto">
            <a:xfrm>
              <a:off x="4594" y="1602"/>
              <a:ext cx="5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90" name="Line 194"/>
            <p:cNvSpPr>
              <a:spLocks noChangeShapeType="1"/>
            </p:cNvSpPr>
            <p:nvPr/>
          </p:nvSpPr>
          <p:spPr bwMode="auto">
            <a:xfrm>
              <a:off x="5143" y="1602"/>
              <a:ext cx="1" cy="13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91" name="Line 195"/>
            <p:cNvSpPr>
              <a:spLocks noChangeShapeType="1"/>
            </p:cNvSpPr>
            <p:nvPr/>
          </p:nvSpPr>
          <p:spPr bwMode="auto">
            <a:xfrm>
              <a:off x="5143" y="1602"/>
              <a:ext cx="5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92" name="Line 196"/>
            <p:cNvSpPr>
              <a:spLocks noChangeShapeType="1"/>
            </p:cNvSpPr>
            <p:nvPr/>
          </p:nvSpPr>
          <p:spPr bwMode="auto">
            <a:xfrm>
              <a:off x="4594" y="1463"/>
              <a:ext cx="1" cy="15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97" name="Rectangle 201"/>
            <p:cNvSpPr>
              <a:spLocks noChangeArrowheads="1"/>
            </p:cNvSpPr>
            <p:nvPr/>
          </p:nvSpPr>
          <p:spPr bwMode="auto">
            <a:xfrm>
              <a:off x="162" y="3151"/>
              <a:ext cx="5530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98" name="Rectangle 202"/>
            <p:cNvSpPr>
              <a:spLocks noChangeArrowheads="1"/>
            </p:cNvSpPr>
            <p:nvPr/>
          </p:nvSpPr>
          <p:spPr bwMode="auto">
            <a:xfrm>
              <a:off x="96" y="1200"/>
              <a:ext cx="567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499" name="Rectangle 203"/>
            <p:cNvSpPr>
              <a:spLocks noChangeArrowheads="1"/>
            </p:cNvSpPr>
            <p:nvPr/>
          </p:nvSpPr>
          <p:spPr bwMode="auto">
            <a:xfrm>
              <a:off x="96" y="1200"/>
              <a:ext cx="73" cy="2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0" name="Rectangle 204"/>
            <p:cNvSpPr>
              <a:spLocks noChangeArrowheads="1"/>
            </p:cNvSpPr>
            <p:nvPr/>
          </p:nvSpPr>
          <p:spPr bwMode="auto">
            <a:xfrm>
              <a:off x="5692" y="1200"/>
              <a:ext cx="81" cy="2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2" name="Rectangle 206"/>
            <p:cNvSpPr>
              <a:spLocks noChangeArrowheads="1"/>
            </p:cNvSpPr>
            <p:nvPr/>
          </p:nvSpPr>
          <p:spPr bwMode="auto">
            <a:xfrm>
              <a:off x="96" y="3151"/>
              <a:ext cx="5670" cy="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3" name="Line 207"/>
            <p:cNvSpPr>
              <a:spLocks noChangeShapeType="1"/>
            </p:cNvSpPr>
            <p:nvPr/>
          </p:nvSpPr>
          <p:spPr bwMode="auto">
            <a:xfrm>
              <a:off x="169" y="1463"/>
              <a:ext cx="1" cy="152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4" name="Line 208"/>
            <p:cNvSpPr>
              <a:spLocks noChangeShapeType="1"/>
            </p:cNvSpPr>
            <p:nvPr/>
          </p:nvSpPr>
          <p:spPr bwMode="auto">
            <a:xfrm>
              <a:off x="5700" y="1463"/>
              <a:ext cx="1" cy="153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5" name="Line 209"/>
            <p:cNvSpPr>
              <a:spLocks noChangeShapeType="1"/>
            </p:cNvSpPr>
            <p:nvPr/>
          </p:nvSpPr>
          <p:spPr bwMode="auto">
            <a:xfrm>
              <a:off x="169" y="1463"/>
              <a:ext cx="552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6" name="Line 210"/>
            <p:cNvSpPr>
              <a:spLocks noChangeShapeType="1"/>
            </p:cNvSpPr>
            <p:nvPr/>
          </p:nvSpPr>
          <p:spPr bwMode="auto">
            <a:xfrm>
              <a:off x="169" y="2998"/>
              <a:ext cx="553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7" name="Line 211"/>
            <p:cNvSpPr>
              <a:spLocks noChangeShapeType="1"/>
            </p:cNvSpPr>
            <p:nvPr/>
          </p:nvSpPr>
          <p:spPr bwMode="auto">
            <a:xfrm>
              <a:off x="177" y="1748"/>
              <a:ext cx="550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5508" name="Line 212"/>
            <p:cNvSpPr>
              <a:spLocks noChangeShapeType="1"/>
            </p:cNvSpPr>
            <p:nvPr/>
          </p:nvSpPr>
          <p:spPr bwMode="auto">
            <a:xfrm>
              <a:off x="1305" y="1470"/>
              <a:ext cx="1" cy="151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H="1">
            <a:off x="6815138" y="1556792"/>
            <a:ext cx="477837" cy="983209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6" name="Straight Arrow Connector 205"/>
          <p:cNvCxnSpPr/>
          <p:nvPr/>
        </p:nvCxnSpPr>
        <p:spPr bwMode="auto">
          <a:xfrm flipV="1">
            <a:off x="7659688" y="4903514"/>
            <a:ext cx="492123" cy="1013371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7" name="Straight Arrow Connector 206"/>
          <p:cNvCxnSpPr/>
          <p:nvPr/>
        </p:nvCxnSpPr>
        <p:spPr bwMode="auto">
          <a:xfrm flipV="1">
            <a:off x="4699000" y="4818089"/>
            <a:ext cx="1135063" cy="858811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463018" y="1091853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>
                <a:solidFill>
                  <a:schemeClr val="bg1"/>
                </a:solidFill>
              </a:rPr>
              <a:t>Odds</a:t>
            </a:r>
            <a:r>
              <a:rPr lang="fi-FI" sz="2400" dirty="0" smtClean="0">
                <a:solidFill>
                  <a:schemeClr val="bg1"/>
                </a:solidFill>
              </a:rPr>
              <a:t> </a:t>
            </a:r>
            <a:r>
              <a:rPr lang="fi-FI" sz="2400" dirty="0" err="1" smtClean="0">
                <a:solidFill>
                  <a:schemeClr val="bg1"/>
                </a:solidFill>
              </a:rPr>
              <a:t>Ratio</a:t>
            </a:r>
            <a:r>
              <a:rPr lang="fi-FI" sz="2400" dirty="0" smtClean="0">
                <a:solidFill>
                  <a:schemeClr val="bg1"/>
                </a:solidFill>
              </a:rPr>
              <a:t> (OR)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034911" y="572113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</a:t>
            </a:r>
            <a:r>
              <a:rPr lang="fi-FI" sz="2400" dirty="0" smtClean="0">
                <a:solidFill>
                  <a:schemeClr val="bg1"/>
                </a:solidFill>
              </a:rPr>
              <a:t>-arvo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573184" y="6002636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>
                <a:solidFill>
                  <a:schemeClr val="bg1"/>
                </a:solidFill>
              </a:rPr>
              <a:t>OR:n</a:t>
            </a:r>
            <a:r>
              <a:rPr lang="fi-FI" sz="2400" dirty="0" smtClean="0">
                <a:solidFill>
                  <a:schemeClr val="bg1"/>
                </a:solidFill>
              </a:rPr>
              <a:t> 95% luottamusväli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2728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E33A189-DF0B-40BE-A84C-A2B4AC75922F}" type="slidenum">
              <a:rPr lang="en-US" altLang="fi-FI"/>
              <a:pPr/>
              <a:t>11</a:t>
            </a:fld>
            <a:endParaRPr lang="en-US" altLang="fi-FI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264" y="413048"/>
            <a:ext cx="6096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Elinaika-analyysi (</a:t>
            </a:r>
            <a:r>
              <a:rPr lang="fi-FI" altLang="fi-FI" dirty="0" err="1" smtClean="0">
                <a:solidFill>
                  <a:schemeClr val="bg1"/>
                </a:solidFill>
              </a:rPr>
              <a:t>survival</a:t>
            </a:r>
            <a:r>
              <a:rPr lang="fi-FI" altLang="fi-FI" dirty="0" smtClean="0">
                <a:solidFill>
                  <a:schemeClr val="bg1"/>
                </a:solidFill>
              </a:rPr>
              <a:t> </a:t>
            </a:r>
            <a:r>
              <a:rPr lang="fi-FI" altLang="fi-FI" dirty="0" err="1" smtClean="0">
                <a:solidFill>
                  <a:schemeClr val="bg1"/>
                </a:solidFill>
              </a:rPr>
              <a:t>analysis</a:t>
            </a:r>
            <a:r>
              <a:rPr lang="fi-FI" altLang="fi-FI" dirty="0" smtClean="0">
                <a:solidFill>
                  <a:schemeClr val="bg1"/>
                </a:solidFill>
              </a:rPr>
              <a:t>)</a:t>
            </a:r>
            <a:endParaRPr lang="fi-FI" altLang="fi-FI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6280" y="2129304"/>
            <a:ext cx="6324600" cy="4114800"/>
          </a:xfrm>
        </p:spPr>
        <p:txBody>
          <a:bodyPr/>
          <a:lstStyle/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Tutkitaan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aikaan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kahden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tapahtuman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välillä</a:t>
            </a:r>
            <a:endParaRPr lang="en-US" altLang="fi-FI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buClr>
                <a:srgbClr val="FF9966"/>
              </a:buClr>
            </a:pP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Syntymästä sairastumiseen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buClr>
                <a:srgbClr val="FF9966"/>
              </a:buClr>
            </a:pP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Sairastumisesta kuolemaan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buClr>
                <a:srgbClr val="FF9966"/>
              </a:buClr>
            </a:pP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Hoidon lopusta </a:t>
            </a:r>
            <a:r>
              <a:rPr lang="fi-FI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relapsiin</a:t>
            </a:r>
            <a:endParaRPr lang="fi-FI" altLang="fi-FI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buClr>
                <a:srgbClr val="FF9966"/>
              </a:buClr>
            </a:pP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Jne.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buClr>
                <a:schemeClr val="bg2"/>
              </a:buClr>
            </a:pP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Kaplan-Meier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mallilla ennustetaan tapahtuman </a:t>
            </a:r>
            <a:r>
              <a:rPr lang="fi-FI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todennälöisyytte</a:t>
            </a: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ajan eri  pisteissä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3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3588680-303F-4664-A261-FA2A3E79605E}" type="slidenum">
              <a:rPr lang="en-US" altLang="fi-FI"/>
              <a:pPr/>
              <a:t>12</a:t>
            </a:fld>
            <a:endParaRPr lang="en-US" altLang="fi-FI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6096000" cy="1143000"/>
          </a:xfrm>
        </p:spPr>
        <p:txBody>
          <a:bodyPr/>
          <a:lstStyle/>
          <a:p>
            <a:r>
              <a:rPr lang="fi-FI" altLang="fi-FI" dirty="0" smtClean="0">
                <a:solidFill>
                  <a:schemeClr val="bg1"/>
                </a:solidFill>
              </a:rPr>
              <a:t>Elinaika-analyysi</a:t>
            </a:r>
            <a:endParaRPr lang="fi-FI" altLang="fi-FI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912640"/>
            <a:ext cx="6096000" cy="4114800"/>
          </a:xfrm>
        </p:spPr>
        <p:txBody>
          <a:bodyPr/>
          <a:lstStyle/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Tarvitaan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tieto</a:t>
            </a:r>
            <a:endParaRPr lang="en-US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buClr>
                <a:srgbClr val="FF9966"/>
              </a:buClr>
              <a:buSzTx/>
            </a:pP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Tapahtuma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>
                <a:solidFill>
                  <a:schemeClr val="bg1"/>
                </a:solidFill>
                <a:latin typeface="Times New Roman" panose="02020603050405020304" pitchFamily="18" charset="0"/>
              </a:rPr>
              <a:t>(0,1)</a:t>
            </a:r>
          </a:p>
          <a:p>
            <a:pPr lvl="1">
              <a:buClr>
                <a:srgbClr val="FF9966"/>
              </a:buClr>
              <a:buSzTx/>
            </a:pP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Aika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tapahtumaan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päiviä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kuukausia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tms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.) tai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sensorointiin</a:t>
            </a:r>
            <a:endParaRPr lang="en-US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buClr>
                <a:srgbClr val="FF9966"/>
              </a:buClr>
              <a:buSzTx/>
            </a:pP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Seuranta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lopetetaan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sensuroidaan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en-US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Clr>
                <a:schemeClr val="bg2"/>
              </a:buClr>
              <a:buSzTx/>
            </a:pP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Seuranta-aika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loppuu</a:t>
            </a:r>
            <a:endParaRPr lang="en-US" altLang="fi-FI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2">
              <a:buClr>
                <a:schemeClr val="bg2"/>
              </a:buClr>
              <a:buSzTx/>
            </a:pP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Menetetään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kontakti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esim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muutto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lvl="2">
              <a:buClr>
                <a:schemeClr val="bg2"/>
              </a:buClr>
              <a:buSzTx/>
            </a:pP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Henkilö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kuoleen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muusta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syystä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6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EEA274D-CA4D-446E-887B-06538E2B2697}" type="slidenum">
              <a:rPr lang="en-US" altLang="fi-FI"/>
              <a:pPr/>
              <a:t>13</a:t>
            </a:fld>
            <a:endParaRPr lang="en-US" altLang="fi-FI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543800" cy="11430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Example question</a:t>
            </a:r>
            <a:endParaRPr lang="en-US" altLang="fi-FI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295400"/>
            <a:ext cx="63246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r>
              <a:rPr lang="fi-FI" altLang="fi-FI" sz="2400" b="1">
                <a:solidFill>
                  <a:schemeClr val="bg1"/>
                </a:solidFill>
                <a:latin typeface="Times New Roman" panose="02020603050405020304" pitchFamily="18" charset="0"/>
              </a:rPr>
              <a:t>Northern Finland 1966 Birth Cohort</a:t>
            </a:r>
          </a:p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endParaRPr lang="fi-FI" altLang="fi-FI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predicts age of suicide?</a:t>
            </a:r>
          </a:p>
          <a:p>
            <a:pPr>
              <a:lnSpc>
                <a:spcPct val="90000"/>
              </a:lnSpc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alive and living in Finland at </a:t>
            </a:r>
          </a:p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years (N=10,934)</a:t>
            </a:r>
          </a:p>
          <a:p>
            <a:pPr>
              <a:lnSpc>
                <a:spcPct val="90000"/>
              </a:lnSpc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till end of 2001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(0.5%) suicides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(1.3%) other deaths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10,736 (98.2%) alive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endParaRPr lang="fi-FI" altLang="fi-FI" sz="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Predictor variable: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type at birth (full, single)</a:t>
            </a:r>
          </a:p>
        </p:txBody>
      </p:sp>
    </p:spTree>
    <p:extLst>
      <p:ext uri="{BB962C8B-B14F-4D97-AF65-F5344CB8AC3E}">
        <p14:creationId xmlns:p14="http://schemas.microsoft.com/office/powerpoint/2010/main" val="3276899237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C2A70262-4158-45EC-BD29-CECB2A8579B3}" type="slidenum">
              <a:rPr lang="en-US" altLang="fi-FI"/>
              <a:pPr/>
              <a:t>14</a:t>
            </a:fld>
            <a:endParaRPr lang="en-US" altLang="fi-FI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477000" y="6354763"/>
            <a:ext cx="1520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1200">
                <a:solidFill>
                  <a:schemeClr val="bg1"/>
                </a:solidFill>
              </a:rPr>
              <a:t>log rank test, p=0.002</a:t>
            </a:r>
            <a:endParaRPr lang="en-GB" altLang="fi-FI" sz="1200">
              <a:solidFill>
                <a:schemeClr val="bg1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672013" y="6083300"/>
            <a:ext cx="3405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i-FI" sz="1200">
                <a:solidFill>
                  <a:schemeClr val="bg1"/>
                </a:solidFill>
                <a:cs typeface="Courier New" panose="02070309020205020404" pitchFamily="49" charset="0"/>
              </a:rPr>
              <a:t>Test Statistics for Equality of Survival Distributions </a:t>
            </a:r>
          </a:p>
        </p:txBody>
      </p:sp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3200400" y="990600"/>
          <a:ext cx="492283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Kuva" r:id="rId3" imgW="3539328" imgH="3669852" progId="StaticEnhancedMetafile">
                  <p:embed/>
                </p:oleObj>
              </mc:Choice>
              <mc:Fallback>
                <p:oleObj name="Kuva" r:id="rId3" imgW="3539328" imgH="3669852" progId="StaticEnhanced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990600"/>
                        <a:ext cx="492283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9" name="Rectangle 19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543800" cy="11430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SPSS Output (1)</a:t>
            </a:r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1367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6B7CF2E-3CB6-4831-891B-BB3C60946DBF}" type="slidenum">
              <a:rPr lang="en-US" altLang="fi-FI"/>
              <a:pPr/>
              <a:t>15</a:t>
            </a:fld>
            <a:endParaRPr lang="en-US" altLang="fi-FI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543800" cy="10668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Example question (2)</a:t>
            </a:r>
            <a:endParaRPr lang="en-US" altLang="fi-FI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412776"/>
            <a:ext cx="57912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r>
              <a:rPr lang="fi-FI" altLang="fi-FI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Age</a:t>
            </a:r>
            <a:r>
              <a:rPr lang="fi-FI" altLang="fi-FI" b="1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fi-FI" altLang="fi-FI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suicide</a:t>
            </a:r>
            <a:r>
              <a:rPr lang="fi-FI" altLang="fi-FI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and </a:t>
            </a:r>
            <a:r>
              <a:rPr lang="fi-FI" altLang="fi-FI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family</a:t>
            </a:r>
            <a:r>
              <a:rPr lang="fi-FI" altLang="fi-FI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type</a:t>
            </a:r>
            <a:r>
              <a:rPr lang="fi-FI" altLang="fi-FI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confounding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1966 (I-II,III-IV,V)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14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psychiatric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(no,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(no,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violent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altLang="fi-FI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non-violent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fi-FI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Coxin</a:t>
            </a: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regressioanalyysi</a:t>
            </a:r>
            <a:endParaRPr lang="fi-FI" alt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47871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E295C364-E4D5-4D84-B5EC-0F3AD6578FE9}" type="slidenum">
              <a:rPr lang="en-US" altLang="fi-FI"/>
              <a:pPr/>
              <a:t>16</a:t>
            </a:fld>
            <a:endParaRPr lang="en-US" altLang="fi-FI"/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699792" y="1569244"/>
            <a:ext cx="3557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800">
                <a:solidFill>
                  <a:schemeClr val="bg1"/>
                </a:solidFill>
              </a:rPr>
              <a:t>Cox regression analysis</a:t>
            </a:r>
            <a:endParaRPr lang="en-GB" altLang="fi-FI" sz="2800">
              <a:solidFill>
                <a:schemeClr val="bg1"/>
              </a:solidFill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8243" y="241697"/>
            <a:ext cx="7543800" cy="914400"/>
          </a:xfrm>
          <a:noFill/>
          <a:ln/>
        </p:spPr>
        <p:txBody>
          <a:bodyPr/>
          <a:lstStyle/>
          <a:p>
            <a:pPr algn="ctr"/>
            <a:r>
              <a:rPr lang="en-US" altLang="fi-FI" dirty="0">
                <a:solidFill>
                  <a:schemeClr val="bg1"/>
                </a:solidFill>
              </a:rPr>
              <a:t>SPSS Output (3)</a:t>
            </a:r>
            <a:endParaRPr lang="en-US" altLang="fi-FI" dirty="0"/>
          </a:p>
        </p:txBody>
      </p:sp>
      <p:grpSp>
        <p:nvGrpSpPr>
          <p:cNvPr id="58529" name="Group 161"/>
          <p:cNvGrpSpPr>
            <a:grpSpLocks/>
          </p:cNvGrpSpPr>
          <p:nvPr/>
        </p:nvGrpSpPr>
        <p:grpSpPr bwMode="auto">
          <a:xfrm>
            <a:off x="1861592" y="2248694"/>
            <a:ext cx="5265738" cy="3549649"/>
            <a:chOff x="2016" y="912"/>
            <a:chExt cx="3317" cy="2236"/>
          </a:xfrm>
        </p:grpSpPr>
        <p:sp>
          <p:nvSpPr>
            <p:cNvPr id="58475" name="Rectangle 107"/>
            <p:cNvSpPr>
              <a:spLocks noChangeArrowheads="1"/>
            </p:cNvSpPr>
            <p:nvPr/>
          </p:nvSpPr>
          <p:spPr bwMode="auto">
            <a:xfrm>
              <a:off x="2092" y="2373"/>
              <a:ext cx="1811" cy="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i-FI" altLang="fi-FI" dirty="0" err="1"/>
                <a:t>Family</a:t>
              </a:r>
              <a:r>
                <a:rPr lang="fi-FI" altLang="fi-FI" dirty="0"/>
                <a:t> </a:t>
              </a:r>
              <a:r>
                <a:rPr lang="fi-FI" altLang="fi-FI" dirty="0" err="1"/>
                <a:t>type</a:t>
              </a:r>
              <a:endParaRPr lang="fi-FI" altLang="fi-FI" dirty="0"/>
            </a:p>
            <a:p>
              <a:r>
                <a:rPr lang="fi-FI" altLang="fi-FI" dirty="0"/>
                <a:t>1966</a:t>
              </a:r>
              <a:endParaRPr lang="en-GB" altLang="fi-FI" dirty="0"/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2016" y="912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2093" y="989"/>
              <a:ext cx="3178" cy="2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3091" y="1005"/>
              <a:ext cx="14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Categorical Variable Codings</a:t>
              </a:r>
              <a:endParaRPr lang="en-GB" altLang="fi-FI"/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3493" y="1337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3802" y="1353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5425</a:t>
              </a:r>
              <a:endParaRPr lang="en-GB" altLang="fi-FI"/>
            </a:p>
          </p:txBody>
        </p:sp>
        <p:sp>
          <p:nvSpPr>
            <p:cNvPr id="58382" name="Rectangle 14"/>
            <p:cNvSpPr>
              <a:spLocks noChangeArrowheads="1"/>
            </p:cNvSpPr>
            <p:nvPr/>
          </p:nvSpPr>
          <p:spPr bwMode="auto">
            <a:xfrm>
              <a:off x="4096" y="1337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83" name="Rectangle 15"/>
            <p:cNvSpPr>
              <a:spLocks noChangeArrowheads="1"/>
            </p:cNvSpPr>
            <p:nvPr/>
          </p:nvSpPr>
          <p:spPr bwMode="auto">
            <a:xfrm>
              <a:off x="4521" y="1353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8384" name="Rectangle 16"/>
            <p:cNvSpPr>
              <a:spLocks noChangeArrowheads="1"/>
            </p:cNvSpPr>
            <p:nvPr/>
          </p:nvSpPr>
          <p:spPr bwMode="auto">
            <a:xfrm>
              <a:off x="4676" y="1337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85" name="Rectangle 17"/>
            <p:cNvSpPr>
              <a:spLocks noChangeArrowheads="1"/>
            </p:cNvSpPr>
            <p:nvPr/>
          </p:nvSpPr>
          <p:spPr bwMode="auto">
            <a:xfrm>
              <a:off x="3493" y="1484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86" name="Rectangle 18"/>
            <p:cNvSpPr>
              <a:spLocks noChangeArrowheads="1"/>
            </p:cNvSpPr>
            <p:nvPr/>
          </p:nvSpPr>
          <p:spPr bwMode="auto">
            <a:xfrm>
              <a:off x="3802" y="1499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5222</a:t>
              </a:r>
              <a:endParaRPr lang="en-GB" altLang="fi-FI"/>
            </a:p>
          </p:txBody>
        </p:sp>
        <p:sp>
          <p:nvSpPr>
            <p:cNvPr id="58387" name="Rectangle 19"/>
            <p:cNvSpPr>
              <a:spLocks noChangeArrowheads="1"/>
            </p:cNvSpPr>
            <p:nvPr/>
          </p:nvSpPr>
          <p:spPr bwMode="auto">
            <a:xfrm>
              <a:off x="4096" y="1484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88" name="Rectangle 20"/>
            <p:cNvSpPr>
              <a:spLocks noChangeArrowheads="1"/>
            </p:cNvSpPr>
            <p:nvPr/>
          </p:nvSpPr>
          <p:spPr bwMode="auto">
            <a:xfrm>
              <a:off x="4521" y="1499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389" name="Rectangle 21"/>
            <p:cNvSpPr>
              <a:spLocks noChangeArrowheads="1"/>
            </p:cNvSpPr>
            <p:nvPr/>
          </p:nvSpPr>
          <p:spPr bwMode="auto">
            <a:xfrm>
              <a:off x="4676" y="1484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90" name="Rectangle 22"/>
            <p:cNvSpPr>
              <a:spLocks noChangeArrowheads="1"/>
            </p:cNvSpPr>
            <p:nvPr/>
          </p:nvSpPr>
          <p:spPr bwMode="auto">
            <a:xfrm>
              <a:off x="3493" y="1631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91" name="Rectangle 23"/>
            <p:cNvSpPr>
              <a:spLocks noChangeArrowheads="1"/>
            </p:cNvSpPr>
            <p:nvPr/>
          </p:nvSpPr>
          <p:spPr bwMode="auto">
            <a:xfrm>
              <a:off x="3755" y="1646"/>
              <a:ext cx="2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10197</a:t>
              </a:r>
              <a:endParaRPr lang="en-GB" altLang="fi-FI"/>
            </a:p>
          </p:txBody>
        </p:sp>
        <p:sp>
          <p:nvSpPr>
            <p:cNvPr id="58392" name="Rectangle 24"/>
            <p:cNvSpPr>
              <a:spLocks noChangeArrowheads="1"/>
            </p:cNvSpPr>
            <p:nvPr/>
          </p:nvSpPr>
          <p:spPr bwMode="auto">
            <a:xfrm>
              <a:off x="4096" y="1631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93" name="Rectangle 25"/>
            <p:cNvSpPr>
              <a:spLocks noChangeArrowheads="1"/>
            </p:cNvSpPr>
            <p:nvPr/>
          </p:nvSpPr>
          <p:spPr bwMode="auto">
            <a:xfrm>
              <a:off x="4521" y="1646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394" name="Rectangle 26"/>
            <p:cNvSpPr>
              <a:spLocks noChangeArrowheads="1"/>
            </p:cNvSpPr>
            <p:nvPr/>
          </p:nvSpPr>
          <p:spPr bwMode="auto">
            <a:xfrm>
              <a:off x="4676" y="1631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3493" y="1778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3848" y="1793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450</a:t>
              </a:r>
              <a:endParaRPr lang="en-GB" altLang="fi-FI"/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4096" y="1778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398" name="Rectangle 30"/>
            <p:cNvSpPr>
              <a:spLocks noChangeArrowheads="1"/>
            </p:cNvSpPr>
            <p:nvPr/>
          </p:nvSpPr>
          <p:spPr bwMode="auto">
            <a:xfrm>
              <a:off x="4521" y="1793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4676" y="1778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00" name="Rectangle 32"/>
            <p:cNvSpPr>
              <a:spLocks noChangeArrowheads="1"/>
            </p:cNvSpPr>
            <p:nvPr/>
          </p:nvSpPr>
          <p:spPr bwMode="auto">
            <a:xfrm>
              <a:off x="3493" y="1925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auto">
            <a:xfrm>
              <a:off x="3848" y="1940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783</a:t>
              </a:r>
              <a:endParaRPr lang="en-GB" altLang="fi-FI"/>
            </a:p>
          </p:txBody>
        </p:sp>
        <p:sp>
          <p:nvSpPr>
            <p:cNvPr id="58402" name="Rectangle 34"/>
            <p:cNvSpPr>
              <a:spLocks noChangeArrowheads="1"/>
            </p:cNvSpPr>
            <p:nvPr/>
          </p:nvSpPr>
          <p:spPr bwMode="auto">
            <a:xfrm>
              <a:off x="4096" y="1925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03" name="Rectangle 35"/>
            <p:cNvSpPr>
              <a:spLocks noChangeArrowheads="1"/>
            </p:cNvSpPr>
            <p:nvPr/>
          </p:nvSpPr>
          <p:spPr bwMode="auto">
            <a:xfrm>
              <a:off x="4521" y="194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04" name="Rectangle 36"/>
            <p:cNvSpPr>
              <a:spLocks noChangeArrowheads="1"/>
            </p:cNvSpPr>
            <p:nvPr/>
          </p:nvSpPr>
          <p:spPr bwMode="auto">
            <a:xfrm>
              <a:off x="4676" y="1925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5101" y="194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06" name="Rectangle 38"/>
            <p:cNvSpPr>
              <a:spLocks noChangeArrowheads="1"/>
            </p:cNvSpPr>
            <p:nvPr/>
          </p:nvSpPr>
          <p:spPr bwMode="auto">
            <a:xfrm>
              <a:off x="3493" y="2071"/>
              <a:ext cx="61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07" name="Rectangle 39"/>
            <p:cNvSpPr>
              <a:spLocks noChangeArrowheads="1"/>
            </p:cNvSpPr>
            <p:nvPr/>
          </p:nvSpPr>
          <p:spPr bwMode="auto">
            <a:xfrm>
              <a:off x="3802" y="208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7823</a:t>
              </a:r>
              <a:endParaRPr lang="en-GB" altLang="fi-FI"/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4096" y="2071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4521" y="208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>
              <a:off x="4676" y="2071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11" name="Rectangle 43"/>
            <p:cNvSpPr>
              <a:spLocks noChangeArrowheads="1"/>
            </p:cNvSpPr>
            <p:nvPr/>
          </p:nvSpPr>
          <p:spPr bwMode="auto">
            <a:xfrm>
              <a:off x="5101" y="208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12" name="Rectangle 44"/>
            <p:cNvSpPr>
              <a:spLocks noChangeArrowheads="1"/>
            </p:cNvSpPr>
            <p:nvPr/>
          </p:nvSpPr>
          <p:spPr bwMode="auto">
            <a:xfrm>
              <a:off x="3493" y="2218"/>
              <a:ext cx="61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13" name="Rectangle 45"/>
            <p:cNvSpPr>
              <a:spLocks noChangeArrowheads="1"/>
            </p:cNvSpPr>
            <p:nvPr/>
          </p:nvSpPr>
          <p:spPr bwMode="auto">
            <a:xfrm>
              <a:off x="3802" y="2234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2041</a:t>
              </a:r>
              <a:endParaRPr lang="en-GB" altLang="fi-FI"/>
            </a:p>
          </p:txBody>
        </p:sp>
        <p:sp>
          <p:nvSpPr>
            <p:cNvPr id="58414" name="Rectangle 46"/>
            <p:cNvSpPr>
              <a:spLocks noChangeArrowheads="1"/>
            </p:cNvSpPr>
            <p:nvPr/>
          </p:nvSpPr>
          <p:spPr bwMode="auto">
            <a:xfrm>
              <a:off x="4096" y="2218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15" name="Rectangle 47"/>
            <p:cNvSpPr>
              <a:spLocks noChangeArrowheads="1"/>
            </p:cNvSpPr>
            <p:nvPr/>
          </p:nvSpPr>
          <p:spPr bwMode="auto">
            <a:xfrm>
              <a:off x="4521" y="2234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16" name="Rectangle 48"/>
            <p:cNvSpPr>
              <a:spLocks noChangeArrowheads="1"/>
            </p:cNvSpPr>
            <p:nvPr/>
          </p:nvSpPr>
          <p:spPr bwMode="auto">
            <a:xfrm>
              <a:off x="4676" y="2218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17" name="Rectangle 49"/>
            <p:cNvSpPr>
              <a:spLocks noChangeArrowheads="1"/>
            </p:cNvSpPr>
            <p:nvPr/>
          </p:nvSpPr>
          <p:spPr bwMode="auto">
            <a:xfrm>
              <a:off x="5101" y="2234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8418" name="Rectangle 50"/>
            <p:cNvSpPr>
              <a:spLocks noChangeArrowheads="1"/>
            </p:cNvSpPr>
            <p:nvPr/>
          </p:nvSpPr>
          <p:spPr bwMode="auto">
            <a:xfrm>
              <a:off x="3493" y="2365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19" name="Rectangle 51"/>
            <p:cNvSpPr>
              <a:spLocks noChangeArrowheads="1"/>
            </p:cNvSpPr>
            <p:nvPr/>
          </p:nvSpPr>
          <p:spPr bwMode="auto">
            <a:xfrm>
              <a:off x="3802" y="2381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1975</a:t>
              </a:r>
              <a:endParaRPr lang="en-GB" altLang="fi-FI"/>
            </a:p>
          </p:txBody>
        </p:sp>
        <p:sp>
          <p:nvSpPr>
            <p:cNvPr id="58420" name="Rectangle 52"/>
            <p:cNvSpPr>
              <a:spLocks noChangeArrowheads="1"/>
            </p:cNvSpPr>
            <p:nvPr/>
          </p:nvSpPr>
          <p:spPr bwMode="auto">
            <a:xfrm>
              <a:off x="4096" y="2365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21" name="Rectangle 53"/>
            <p:cNvSpPr>
              <a:spLocks noChangeArrowheads="1"/>
            </p:cNvSpPr>
            <p:nvPr/>
          </p:nvSpPr>
          <p:spPr bwMode="auto">
            <a:xfrm>
              <a:off x="4521" y="238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8422" name="Rectangle 54"/>
            <p:cNvSpPr>
              <a:spLocks noChangeArrowheads="1"/>
            </p:cNvSpPr>
            <p:nvPr/>
          </p:nvSpPr>
          <p:spPr bwMode="auto">
            <a:xfrm>
              <a:off x="4676" y="2365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23" name="Rectangle 55"/>
            <p:cNvSpPr>
              <a:spLocks noChangeArrowheads="1"/>
            </p:cNvSpPr>
            <p:nvPr/>
          </p:nvSpPr>
          <p:spPr bwMode="auto">
            <a:xfrm>
              <a:off x="3493" y="2512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24" name="Rectangle 56"/>
            <p:cNvSpPr>
              <a:spLocks noChangeArrowheads="1"/>
            </p:cNvSpPr>
            <p:nvPr/>
          </p:nvSpPr>
          <p:spPr bwMode="auto">
            <a:xfrm>
              <a:off x="3802" y="252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8672</a:t>
              </a:r>
              <a:endParaRPr lang="en-GB" altLang="fi-FI"/>
            </a:p>
          </p:txBody>
        </p:sp>
        <p:sp>
          <p:nvSpPr>
            <p:cNvPr id="58425" name="Rectangle 57"/>
            <p:cNvSpPr>
              <a:spLocks noChangeArrowheads="1"/>
            </p:cNvSpPr>
            <p:nvPr/>
          </p:nvSpPr>
          <p:spPr bwMode="auto">
            <a:xfrm>
              <a:off x="4096" y="2512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26" name="Rectangle 58"/>
            <p:cNvSpPr>
              <a:spLocks noChangeArrowheads="1"/>
            </p:cNvSpPr>
            <p:nvPr/>
          </p:nvSpPr>
          <p:spPr bwMode="auto">
            <a:xfrm>
              <a:off x="4521" y="252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27" name="Rectangle 59"/>
            <p:cNvSpPr>
              <a:spLocks noChangeArrowheads="1"/>
            </p:cNvSpPr>
            <p:nvPr/>
          </p:nvSpPr>
          <p:spPr bwMode="auto">
            <a:xfrm>
              <a:off x="4676" y="2512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28" name="Rectangle 60"/>
            <p:cNvSpPr>
              <a:spLocks noChangeArrowheads="1"/>
            </p:cNvSpPr>
            <p:nvPr/>
          </p:nvSpPr>
          <p:spPr bwMode="auto">
            <a:xfrm>
              <a:off x="3493" y="2659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29" name="Rectangle 61"/>
            <p:cNvSpPr>
              <a:spLocks noChangeArrowheads="1"/>
            </p:cNvSpPr>
            <p:nvPr/>
          </p:nvSpPr>
          <p:spPr bwMode="auto">
            <a:xfrm>
              <a:off x="3755" y="2674"/>
              <a:ext cx="29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10019</a:t>
              </a:r>
              <a:endParaRPr lang="en-GB" altLang="fi-FI"/>
            </a:p>
          </p:txBody>
        </p:sp>
        <p:sp>
          <p:nvSpPr>
            <p:cNvPr id="58430" name="Rectangle 62"/>
            <p:cNvSpPr>
              <a:spLocks noChangeArrowheads="1"/>
            </p:cNvSpPr>
            <p:nvPr/>
          </p:nvSpPr>
          <p:spPr bwMode="auto">
            <a:xfrm>
              <a:off x="4096" y="2659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31" name="Rectangle 63"/>
            <p:cNvSpPr>
              <a:spLocks noChangeArrowheads="1"/>
            </p:cNvSpPr>
            <p:nvPr/>
          </p:nvSpPr>
          <p:spPr bwMode="auto">
            <a:xfrm>
              <a:off x="4521" y="2674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32" name="Rectangle 64"/>
            <p:cNvSpPr>
              <a:spLocks noChangeArrowheads="1"/>
            </p:cNvSpPr>
            <p:nvPr/>
          </p:nvSpPr>
          <p:spPr bwMode="auto">
            <a:xfrm>
              <a:off x="4676" y="2659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5101" y="2674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3493" y="2806"/>
              <a:ext cx="618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3848" y="2821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200</a:t>
              </a:r>
              <a:endParaRPr lang="en-GB" altLang="fi-FI"/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4096" y="2806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37" name="Rectangle 69"/>
            <p:cNvSpPr>
              <a:spLocks noChangeArrowheads="1"/>
            </p:cNvSpPr>
            <p:nvPr/>
          </p:nvSpPr>
          <p:spPr bwMode="auto">
            <a:xfrm>
              <a:off x="4521" y="282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8438" name="Rectangle 70"/>
            <p:cNvSpPr>
              <a:spLocks noChangeArrowheads="1"/>
            </p:cNvSpPr>
            <p:nvPr/>
          </p:nvSpPr>
          <p:spPr bwMode="auto">
            <a:xfrm>
              <a:off x="4676" y="2806"/>
              <a:ext cx="595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39" name="Rectangle 71"/>
            <p:cNvSpPr>
              <a:spLocks noChangeArrowheads="1"/>
            </p:cNvSpPr>
            <p:nvPr/>
          </p:nvSpPr>
          <p:spPr bwMode="auto">
            <a:xfrm>
              <a:off x="5101" y="282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40" name="Rectangle 72"/>
            <p:cNvSpPr>
              <a:spLocks noChangeArrowheads="1"/>
            </p:cNvSpPr>
            <p:nvPr/>
          </p:nvSpPr>
          <p:spPr bwMode="auto">
            <a:xfrm>
              <a:off x="3493" y="2952"/>
              <a:ext cx="61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41" name="Rectangle 73"/>
            <p:cNvSpPr>
              <a:spLocks noChangeArrowheads="1"/>
            </p:cNvSpPr>
            <p:nvPr/>
          </p:nvSpPr>
          <p:spPr bwMode="auto">
            <a:xfrm>
              <a:off x="3848" y="2968"/>
              <a:ext cx="1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428</a:t>
              </a:r>
              <a:endParaRPr lang="en-GB" altLang="fi-FI"/>
            </a:p>
          </p:txBody>
        </p:sp>
        <p:sp>
          <p:nvSpPr>
            <p:cNvPr id="58442" name="Rectangle 74"/>
            <p:cNvSpPr>
              <a:spLocks noChangeArrowheads="1"/>
            </p:cNvSpPr>
            <p:nvPr/>
          </p:nvSpPr>
          <p:spPr bwMode="auto">
            <a:xfrm>
              <a:off x="4096" y="2952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43" name="Rectangle 75"/>
            <p:cNvSpPr>
              <a:spLocks noChangeArrowheads="1"/>
            </p:cNvSpPr>
            <p:nvPr/>
          </p:nvSpPr>
          <p:spPr bwMode="auto">
            <a:xfrm>
              <a:off x="4521" y="2968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GB" altLang="fi-FI"/>
            </a:p>
          </p:txBody>
        </p:sp>
        <p:sp>
          <p:nvSpPr>
            <p:cNvPr id="58444" name="Rectangle 76"/>
            <p:cNvSpPr>
              <a:spLocks noChangeArrowheads="1"/>
            </p:cNvSpPr>
            <p:nvPr/>
          </p:nvSpPr>
          <p:spPr bwMode="auto">
            <a:xfrm>
              <a:off x="4676" y="2952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45" name="Rectangle 77"/>
            <p:cNvSpPr>
              <a:spLocks noChangeArrowheads="1"/>
            </p:cNvSpPr>
            <p:nvPr/>
          </p:nvSpPr>
          <p:spPr bwMode="auto">
            <a:xfrm>
              <a:off x="5101" y="2968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58446" name="Rectangle 78"/>
            <p:cNvSpPr>
              <a:spLocks noChangeArrowheads="1"/>
            </p:cNvSpPr>
            <p:nvPr/>
          </p:nvSpPr>
          <p:spPr bwMode="auto">
            <a:xfrm>
              <a:off x="2093" y="1190"/>
              <a:ext cx="141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47" name="Rectangle 79"/>
            <p:cNvSpPr>
              <a:spLocks noChangeArrowheads="1"/>
            </p:cNvSpPr>
            <p:nvPr/>
          </p:nvSpPr>
          <p:spPr bwMode="auto">
            <a:xfrm>
              <a:off x="2781" y="1337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48" name="Rectangle 80"/>
            <p:cNvSpPr>
              <a:spLocks noChangeArrowheads="1"/>
            </p:cNvSpPr>
            <p:nvPr/>
          </p:nvSpPr>
          <p:spPr bwMode="auto">
            <a:xfrm>
              <a:off x="2843" y="1345"/>
              <a:ext cx="3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1=male</a:t>
              </a:r>
              <a:endParaRPr lang="en-GB" altLang="fi-FI"/>
            </a:p>
          </p:txBody>
        </p:sp>
        <p:sp>
          <p:nvSpPr>
            <p:cNvPr id="58449" name="Rectangle 81"/>
            <p:cNvSpPr>
              <a:spLocks noChangeArrowheads="1"/>
            </p:cNvSpPr>
            <p:nvPr/>
          </p:nvSpPr>
          <p:spPr bwMode="auto">
            <a:xfrm>
              <a:off x="2781" y="1484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50" name="Rectangle 82"/>
            <p:cNvSpPr>
              <a:spLocks noChangeArrowheads="1"/>
            </p:cNvSpPr>
            <p:nvPr/>
          </p:nvSpPr>
          <p:spPr bwMode="auto">
            <a:xfrm>
              <a:off x="2843" y="1492"/>
              <a:ext cx="4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2=female</a:t>
              </a:r>
              <a:endParaRPr lang="en-GB" altLang="fi-FI"/>
            </a:p>
          </p:txBody>
        </p:sp>
        <p:sp>
          <p:nvSpPr>
            <p:cNvPr id="58451" name="Rectangle 83"/>
            <p:cNvSpPr>
              <a:spLocks noChangeArrowheads="1"/>
            </p:cNvSpPr>
            <p:nvPr/>
          </p:nvSpPr>
          <p:spPr bwMode="auto">
            <a:xfrm>
              <a:off x="2093" y="1337"/>
              <a:ext cx="704" cy="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52" name="Rectangle 84"/>
            <p:cNvSpPr>
              <a:spLocks noChangeArrowheads="1"/>
            </p:cNvSpPr>
            <p:nvPr/>
          </p:nvSpPr>
          <p:spPr bwMode="auto">
            <a:xfrm>
              <a:off x="2557" y="1345"/>
              <a:ext cx="17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ex</a:t>
              </a:r>
              <a:endParaRPr lang="en-GB" altLang="fi-FI"/>
            </a:p>
          </p:txBody>
        </p:sp>
        <p:sp>
          <p:nvSpPr>
            <p:cNvPr id="58454" name="Rectangle 86"/>
            <p:cNvSpPr>
              <a:spLocks noChangeArrowheads="1"/>
            </p:cNvSpPr>
            <p:nvPr/>
          </p:nvSpPr>
          <p:spPr bwMode="auto">
            <a:xfrm>
              <a:off x="2781" y="1631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55" name="Rectangle 87"/>
            <p:cNvSpPr>
              <a:spLocks noChangeArrowheads="1"/>
            </p:cNvSpPr>
            <p:nvPr/>
          </p:nvSpPr>
          <p:spPr bwMode="auto">
            <a:xfrm>
              <a:off x="2843" y="1639"/>
              <a:ext cx="45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0=healthy</a:t>
              </a:r>
              <a:endParaRPr lang="en-GB" altLang="fi-FI"/>
            </a:p>
          </p:txBody>
        </p:sp>
        <p:sp>
          <p:nvSpPr>
            <p:cNvPr id="58456" name="Rectangle 88"/>
            <p:cNvSpPr>
              <a:spLocks noChangeArrowheads="1"/>
            </p:cNvSpPr>
            <p:nvPr/>
          </p:nvSpPr>
          <p:spPr bwMode="auto">
            <a:xfrm>
              <a:off x="2781" y="1778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57" name="Rectangle 89"/>
            <p:cNvSpPr>
              <a:spLocks noChangeArrowheads="1"/>
            </p:cNvSpPr>
            <p:nvPr/>
          </p:nvSpPr>
          <p:spPr bwMode="auto">
            <a:xfrm>
              <a:off x="2843" y="1785"/>
              <a:ext cx="4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1=any dg</a:t>
              </a:r>
              <a:endParaRPr lang="en-GB" altLang="fi-FI"/>
            </a:p>
          </p:txBody>
        </p:sp>
        <p:sp>
          <p:nvSpPr>
            <p:cNvPr id="58458" name="Rectangle 90"/>
            <p:cNvSpPr>
              <a:spLocks noChangeArrowheads="1"/>
            </p:cNvSpPr>
            <p:nvPr/>
          </p:nvSpPr>
          <p:spPr bwMode="auto">
            <a:xfrm>
              <a:off x="2093" y="1631"/>
              <a:ext cx="704" cy="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59" name="Rectangle 91"/>
            <p:cNvSpPr>
              <a:spLocks noChangeArrowheads="1"/>
            </p:cNvSpPr>
            <p:nvPr/>
          </p:nvSpPr>
          <p:spPr bwMode="auto">
            <a:xfrm>
              <a:off x="2308" y="1639"/>
              <a:ext cx="4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Psych dg</a:t>
              </a:r>
              <a:endParaRPr lang="en-GB" altLang="fi-FI"/>
            </a:p>
          </p:txBody>
        </p:sp>
        <p:sp>
          <p:nvSpPr>
            <p:cNvPr id="58461" name="Rectangle 93"/>
            <p:cNvSpPr>
              <a:spLocks noChangeArrowheads="1"/>
            </p:cNvSpPr>
            <p:nvPr/>
          </p:nvSpPr>
          <p:spPr bwMode="auto">
            <a:xfrm>
              <a:off x="2781" y="1925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62" name="Rectangle 94"/>
            <p:cNvSpPr>
              <a:spLocks noChangeArrowheads="1"/>
            </p:cNvSpPr>
            <p:nvPr/>
          </p:nvSpPr>
          <p:spPr bwMode="auto">
            <a:xfrm>
              <a:off x="2843" y="1932"/>
              <a:ext cx="2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1=I,II</a:t>
              </a:r>
              <a:endParaRPr lang="en-GB" altLang="fi-FI"/>
            </a:p>
          </p:txBody>
        </p:sp>
        <p:sp>
          <p:nvSpPr>
            <p:cNvPr id="58463" name="Rectangle 95"/>
            <p:cNvSpPr>
              <a:spLocks noChangeArrowheads="1"/>
            </p:cNvSpPr>
            <p:nvPr/>
          </p:nvSpPr>
          <p:spPr bwMode="auto">
            <a:xfrm>
              <a:off x="2781" y="2071"/>
              <a:ext cx="727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64" name="Rectangle 96"/>
            <p:cNvSpPr>
              <a:spLocks noChangeArrowheads="1"/>
            </p:cNvSpPr>
            <p:nvPr/>
          </p:nvSpPr>
          <p:spPr bwMode="auto">
            <a:xfrm>
              <a:off x="2843" y="2079"/>
              <a:ext cx="33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2=III,IV</a:t>
              </a:r>
              <a:endParaRPr lang="en-GB" altLang="fi-FI"/>
            </a:p>
          </p:txBody>
        </p:sp>
        <p:sp>
          <p:nvSpPr>
            <p:cNvPr id="58465" name="Rectangle 97"/>
            <p:cNvSpPr>
              <a:spLocks noChangeArrowheads="1"/>
            </p:cNvSpPr>
            <p:nvPr/>
          </p:nvSpPr>
          <p:spPr bwMode="auto">
            <a:xfrm>
              <a:off x="2781" y="2218"/>
              <a:ext cx="727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66" name="Rectangle 98"/>
            <p:cNvSpPr>
              <a:spLocks noChangeArrowheads="1"/>
            </p:cNvSpPr>
            <p:nvPr/>
          </p:nvSpPr>
          <p:spPr bwMode="auto">
            <a:xfrm>
              <a:off x="2843" y="2226"/>
              <a:ext cx="18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3=V</a:t>
              </a:r>
              <a:endParaRPr lang="en-GB" altLang="fi-FI"/>
            </a:p>
          </p:txBody>
        </p:sp>
        <p:sp>
          <p:nvSpPr>
            <p:cNvPr id="58467" name="Rectangle 99"/>
            <p:cNvSpPr>
              <a:spLocks noChangeArrowheads="1"/>
            </p:cNvSpPr>
            <p:nvPr/>
          </p:nvSpPr>
          <p:spPr bwMode="auto">
            <a:xfrm>
              <a:off x="2093" y="1925"/>
              <a:ext cx="704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68" name="Rectangle 100"/>
            <p:cNvSpPr>
              <a:spLocks noChangeArrowheads="1"/>
            </p:cNvSpPr>
            <p:nvPr/>
          </p:nvSpPr>
          <p:spPr bwMode="auto">
            <a:xfrm>
              <a:off x="2112" y="1932"/>
              <a:ext cx="6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Fathers Social</a:t>
              </a:r>
            </a:p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Class 1966</a:t>
              </a:r>
              <a:endParaRPr lang="en-GB" altLang="fi-FI"/>
            </a:p>
          </p:txBody>
        </p:sp>
        <p:sp>
          <p:nvSpPr>
            <p:cNvPr id="58470" name="Rectangle 102"/>
            <p:cNvSpPr>
              <a:spLocks noChangeArrowheads="1"/>
            </p:cNvSpPr>
            <p:nvPr/>
          </p:nvSpPr>
          <p:spPr bwMode="auto">
            <a:xfrm>
              <a:off x="2781" y="2365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71" name="Rectangle 103"/>
            <p:cNvSpPr>
              <a:spLocks noChangeArrowheads="1"/>
            </p:cNvSpPr>
            <p:nvPr/>
          </p:nvSpPr>
          <p:spPr bwMode="auto">
            <a:xfrm>
              <a:off x="2843" y="2373"/>
              <a:ext cx="39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 dirty="0">
                  <a:solidFill>
                    <a:srgbClr val="000000"/>
                  </a:solidFill>
                  <a:latin typeface="Arial" panose="020B0604020202020204" pitchFamily="34" charset="0"/>
                </a:rPr>
                <a:t>1=single</a:t>
              </a:r>
              <a:endParaRPr lang="en-GB" altLang="fi-FI" dirty="0"/>
            </a:p>
          </p:txBody>
        </p:sp>
        <p:sp>
          <p:nvSpPr>
            <p:cNvPr id="58472" name="Rectangle 104"/>
            <p:cNvSpPr>
              <a:spLocks noChangeArrowheads="1"/>
            </p:cNvSpPr>
            <p:nvPr/>
          </p:nvSpPr>
          <p:spPr bwMode="auto">
            <a:xfrm>
              <a:off x="2781" y="2512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73" name="Rectangle 105"/>
            <p:cNvSpPr>
              <a:spLocks noChangeArrowheads="1"/>
            </p:cNvSpPr>
            <p:nvPr/>
          </p:nvSpPr>
          <p:spPr bwMode="auto">
            <a:xfrm>
              <a:off x="2843" y="2520"/>
              <a:ext cx="2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2=full</a:t>
              </a:r>
              <a:endParaRPr lang="en-GB" altLang="fi-FI"/>
            </a:p>
          </p:txBody>
        </p:sp>
        <p:sp>
          <p:nvSpPr>
            <p:cNvPr id="58477" name="Rectangle 109"/>
            <p:cNvSpPr>
              <a:spLocks noChangeArrowheads="1"/>
            </p:cNvSpPr>
            <p:nvPr/>
          </p:nvSpPr>
          <p:spPr bwMode="auto">
            <a:xfrm>
              <a:off x="2781" y="2659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78" name="Rectangle 110"/>
            <p:cNvSpPr>
              <a:spLocks noChangeArrowheads="1"/>
            </p:cNvSpPr>
            <p:nvPr/>
          </p:nvSpPr>
          <p:spPr bwMode="auto">
            <a:xfrm>
              <a:off x="2843" y="2667"/>
              <a:ext cx="57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0=no crimes</a:t>
              </a:r>
              <a:endParaRPr lang="en-GB" altLang="fi-FI"/>
            </a:p>
          </p:txBody>
        </p:sp>
        <p:sp>
          <p:nvSpPr>
            <p:cNvPr id="58479" name="Rectangle 111"/>
            <p:cNvSpPr>
              <a:spLocks noChangeArrowheads="1"/>
            </p:cNvSpPr>
            <p:nvPr/>
          </p:nvSpPr>
          <p:spPr bwMode="auto">
            <a:xfrm>
              <a:off x="2781" y="2806"/>
              <a:ext cx="727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80" name="Rectangle 112"/>
            <p:cNvSpPr>
              <a:spLocks noChangeArrowheads="1"/>
            </p:cNvSpPr>
            <p:nvPr/>
          </p:nvSpPr>
          <p:spPr bwMode="auto">
            <a:xfrm>
              <a:off x="2843" y="2813"/>
              <a:ext cx="4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1=violent</a:t>
              </a:r>
              <a:endParaRPr lang="en-GB" altLang="fi-FI"/>
            </a:p>
          </p:txBody>
        </p:sp>
        <p:sp>
          <p:nvSpPr>
            <p:cNvPr id="58481" name="Rectangle 113"/>
            <p:cNvSpPr>
              <a:spLocks noChangeArrowheads="1"/>
            </p:cNvSpPr>
            <p:nvPr/>
          </p:nvSpPr>
          <p:spPr bwMode="auto">
            <a:xfrm>
              <a:off x="2781" y="2952"/>
              <a:ext cx="727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82" name="Rectangle 114"/>
            <p:cNvSpPr>
              <a:spLocks noChangeArrowheads="1"/>
            </p:cNvSpPr>
            <p:nvPr/>
          </p:nvSpPr>
          <p:spPr bwMode="auto">
            <a:xfrm>
              <a:off x="2843" y="2960"/>
              <a:ext cx="59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2=nonviolent</a:t>
              </a:r>
              <a:endParaRPr lang="en-GB" altLang="fi-FI"/>
            </a:p>
          </p:txBody>
        </p:sp>
        <p:sp>
          <p:nvSpPr>
            <p:cNvPr id="58483" name="Rectangle 115"/>
            <p:cNvSpPr>
              <a:spLocks noChangeArrowheads="1"/>
            </p:cNvSpPr>
            <p:nvPr/>
          </p:nvSpPr>
          <p:spPr bwMode="auto">
            <a:xfrm>
              <a:off x="2093" y="2659"/>
              <a:ext cx="704" cy="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84" name="Rectangle 116"/>
            <p:cNvSpPr>
              <a:spLocks noChangeArrowheads="1"/>
            </p:cNvSpPr>
            <p:nvPr/>
          </p:nvSpPr>
          <p:spPr bwMode="auto">
            <a:xfrm>
              <a:off x="2298" y="2667"/>
              <a:ext cx="48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Criminality</a:t>
              </a:r>
              <a:endParaRPr lang="en-GB" altLang="fi-FI" dirty="0"/>
            </a:p>
          </p:txBody>
        </p:sp>
        <p:sp>
          <p:nvSpPr>
            <p:cNvPr id="58486" name="Rectangle 118"/>
            <p:cNvSpPr>
              <a:spLocks noChangeArrowheads="1"/>
            </p:cNvSpPr>
            <p:nvPr/>
          </p:nvSpPr>
          <p:spPr bwMode="auto">
            <a:xfrm>
              <a:off x="3493" y="1190"/>
              <a:ext cx="618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87" name="Rectangle 119"/>
            <p:cNvSpPr>
              <a:spLocks noChangeArrowheads="1"/>
            </p:cNvSpPr>
            <p:nvPr/>
          </p:nvSpPr>
          <p:spPr bwMode="auto">
            <a:xfrm>
              <a:off x="3582" y="1214"/>
              <a:ext cx="49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Frequency</a:t>
              </a:r>
              <a:endParaRPr lang="en-GB" altLang="fi-FI"/>
            </a:p>
          </p:txBody>
        </p:sp>
        <p:sp>
          <p:nvSpPr>
            <p:cNvPr id="58488" name="Rectangle 120"/>
            <p:cNvSpPr>
              <a:spLocks noChangeArrowheads="1"/>
            </p:cNvSpPr>
            <p:nvPr/>
          </p:nvSpPr>
          <p:spPr bwMode="auto">
            <a:xfrm>
              <a:off x="4096" y="1190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89" name="Rectangle 121"/>
            <p:cNvSpPr>
              <a:spLocks noChangeArrowheads="1"/>
            </p:cNvSpPr>
            <p:nvPr/>
          </p:nvSpPr>
          <p:spPr bwMode="auto">
            <a:xfrm>
              <a:off x="4312" y="1214"/>
              <a:ext cx="1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(1)</a:t>
              </a:r>
              <a:endParaRPr lang="en-GB" altLang="fi-FI"/>
            </a:p>
          </p:txBody>
        </p:sp>
        <p:sp>
          <p:nvSpPr>
            <p:cNvPr id="58490" name="Rectangle 122"/>
            <p:cNvSpPr>
              <a:spLocks noChangeArrowheads="1"/>
            </p:cNvSpPr>
            <p:nvPr/>
          </p:nvSpPr>
          <p:spPr bwMode="auto">
            <a:xfrm>
              <a:off x="4676" y="1190"/>
              <a:ext cx="595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91" name="Rectangle 123"/>
            <p:cNvSpPr>
              <a:spLocks noChangeArrowheads="1"/>
            </p:cNvSpPr>
            <p:nvPr/>
          </p:nvSpPr>
          <p:spPr bwMode="auto">
            <a:xfrm>
              <a:off x="4892" y="1214"/>
              <a:ext cx="1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(2)</a:t>
              </a:r>
              <a:endParaRPr lang="en-GB" altLang="fi-FI"/>
            </a:p>
          </p:txBody>
        </p:sp>
        <p:sp>
          <p:nvSpPr>
            <p:cNvPr id="58492" name="Line 124"/>
            <p:cNvSpPr>
              <a:spLocks noChangeShapeType="1"/>
            </p:cNvSpPr>
            <p:nvPr/>
          </p:nvSpPr>
          <p:spPr bwMode="auto">
            <a:xfrm>
              <a:off x="4096" y="1190"/>
              <a:ext cx="1" cy="19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493" name="Line 125"/>
            <p:cNvSpPr>
              <a:spLocks noChangeShapeType="1"/>
            </p:cNvSpPr>
            <p:nvPr/>
          </p:nvSpPr>
          <p:spPr bwMode="auto">
            <a:xfrm>
              <a:off x="4676" y="1190"/>
              <a:ext cx="1" cy="19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519" name="Rectangle 151"/>
            <p:cNvSpPr>
              <a:spLocks noChangeArrowheads="1"/>
            </p:cNvSpPr>
            <p:nvPr/>
          </p:nvSpPr>
          <p:spPr bwMode="auto">
            <a:xfrm>
              <a:off x="2016" y="912"/>
              <a:ext cx="3317" cy="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523" name="Line 155"/>
            <p:cNvSpPr>
              <a:spLocks noChangeShapeType="1"/>
            </p:cNvSpPr>
            <p:nvPr/>
          </p:nvSpPr>
          <p:spPr bwMode="auto">
            <a:xfrm>
              <a:off x="2093" y="1190"/>
              <a:ext cx="1" cy="1909"/>
            </a:xfrm>
            <a:prstGeom prst="lin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524" name="Line 156"/>
            <p:cNvSpPr>
              <a:spLocks noChangeShapeType="1"/>
            </p:cNvSpPr>
            <p:nvPr/>
          </p:nvSpPr>
          <p:spPr bwMode="auto">
            <a:xfrm>
              <a:off x="5263" y="1190"/>
              <a:ext cx="1" cy="191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525" name="Line 157"/>
            <p:cNvSpPr>
              <a:spLocks noChangeShapeType="1"/>
            </p:cNvSpPr>
            <p:nvPr/>
          </p:nvSpPr>
          <p:spPr bwMode="auto">
            <a:xfrm>
              <a:off x="2093" y="1190"/>
              <a:ext cx="3163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526" name="Line 158"/>
            <p:cNvSpPr>
              <a:spLocks noChangeShapeType="1"/>
            </p:cNvSpPr>
            <p:nvPr/>
          </p:nvSpPr>
          <p:spPr bwMode="auto">
            <a:xfrm>
              <a:off x="2093" y="3107"/>
              <a:ext cx="3170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527" name="Line 159"/>
            <p:cNvSpPr>
              <a:spLocks noChangeShapeType="1"/>
            </p:cNvSpPr>
            <p:nvPr/>
          </p:nvSpPr>
          <p:spPr bwMode="auto">
            <a:xfrm>
              <a:off x="2101" y="1345"/>
              <a:ext cx="314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8528" name="Line 160"/>
            <p:cNvSpPr>
              <a:spLocks noChangeShapeType="1"/>
            </p:cNvSpPr>
            <p:nvPr/>
          </p:nvSpPr>
          <p:spPr bwMode="auto">
            <a:xfrm>
              <a:off x="3500" y="1198"/>
              <a:ext cx="1" cy="189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4" name="Rectangle 116"/>
          <p:cNvSpPr>
            <a:spLocks noChangeArrowheads="1"/>
          </p:cNvSpPr>
          <p:nvPr/>
        </p:nvSpPr>
        <p:spPr bwMode="auto">
          <a:xfrm>
            <a:off x="2123728" y="4579144"/>
            <a:ext cx="9938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3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Marital</a:t>
            </a:r>
            <a:r>
              <a:rPr lang="fi-FI" altLang="fi-FI" sz="13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status</a:t>
            </a:r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9550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64923A1-95EC-4BB6-A404-2A3F6554CB63}" type="slidenum">
              <a:rPr lang="en-US" altLang="fi-FI"/>
              <a:pPr/>
              <a:t>17</a:t>
            </a:fld>
            <a:endParaRPr lang="en-US" altLang="fi-FI"/>
          </a:p>
        </p:txBody>
      </p:sp>
      <p:sp>
        <p:nvSpPr>
          <p:cNvPr id="60418" name="Text Box 1026"/>
          <p:cNvSpPr txBox="1">
            <a:spLocks noChangeArrowheads="1"/>
          </p:cNvSpPr>
          <p:nvPr/>
        </p:nvSpPr>
        <p:spPr bwMode="auto">
          <a:xfrm>
            <a:off x="2614613" y="1143000"/>
            <a:ext cx="3557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2800">
                <a:solidFill>
                  <a:schemeClr val="bg1"/>
                </a:solidFill>
              </a:rPr>
              <a:t>Cox regression analysis</a:t>
            </a:r>
            <a:endParaRPr lang="en-GB" altLang="fi-FI" sz="2800">
              <a:solidFill>
                <a:schemeClr val="bg1"/>
              </a:solidFill>
            </a:endParaRP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543800" cy="9144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SPSS Output (4)</a:t>
            </a:r>
            <a:endParaRPr lang="en-US" altLang="fi-FI"/>
          </a:p>
        </p:txBody>
      </p:sp>
      <p:grpSp>
        <p:nvGrpSpPr>
          <p:cNvPr id="60638" name="Group 1246"/>
          <p:cNvGrpSpPr>
            <a:grpSpLocks/>
          </p:cNvGrpSpPr>
          <p:nvPr/>
        </p:nvGrpSpPr>
        <p:grpSpPr bwMode="auto">
          <a:xfrm>
            <a:off x="0" y="2168525"/>
            <a:ext cx="9083675" cy="3470275"/>
            <a:chOff x="0" y="1287"/>
            <a:chExt cx="5722" cy="2186"/>
          </a:xfrm>
        </p:grpSpPr>
        <p:sp>
          <p:nvSpPr>
            <p:cNvPr id="60424" name="Rectangle 1032"/>
            <p:cNvSpPr>
              <a:spLocks noChangeArrowheads="1"/>
            </p:cNvSpPr>
            <p:nvPr/>
          </p:nvSpPr>
          <p:spPr bwMode="auto">
            <a:xfrm>
              <a:off x="0" y="1287"/>
              <a:ext cx="5714" cy="2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25" name="Rectangle 1033"/>
            <p:cNvSpPr>
              <a:spLocks noChangeArrowheads="1"/>
            </p:cNvSpPr>
            <p:nvPr/>
          </p:nvSpPr>
          <p:spPr bwMode="auto">
            <a:xfrm>
              <a:off x="0" y="1287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26" name="Rectangle 1034"/>
            <p:cNvSpPr>
              <a:spLocks noChangeArrowheads="1"/>
            </p:cNvSpPr>
            <p:nvPr/>
          </p:nvSpPr>
          <p:spPr bwMode="auto">
            <a:xfrm>
              <a:off x="79" y="1366"/>
              <a:ext cx="5571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27" name="Rectangle 1035"/>
            <p:cNvSpPr>
              <a:spLocks noChangeArrowheads="1"/>
            </p:cNvSpPr>
            <p:nvPr/>
          </p:nvSpPr>
          <p:spPr bwMode="auto">
            <a:xfrm>
              <a:off x="2341" y="1382"/>
              <a:ext cx="124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 b="1">
                  <a:solidFill>
                    <a:srgbClr val="000000"/>
                  </a:solidFill>
                  <a:latin typeface="Arial" panose="020B0604020202020204" pitchFamily="34" charset="0"/>
                </a:rPr>
                <a:t>Variables in the Equation</a:t>
              </a:r>
              <a:endParaRPr lang="en-GB" altLang="fi-FI"/>
            </a:p>
          </p:txBody>
        </p:sp>
        <p:sp>
          <p:nvSpPr>
            <p:cNvPr id="60428" name="Rectangle 1036"/>
            <p:cNvSpPr>
              <a:spLocks noChangeArrowheads="1"/>
            </p:cNvSpPr>
            <p:nvPr/>
          </p:nvSpPr>
          <p:spPr bwMode="auto">
            <a:xfrm>
              <a:off x="873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29" name="Rectangle 1037"/>
            <p:cNvSpPr>
              <a:spLocks noChangeArrowheads="1"/>
            </p:cNvSpPr>
            <p:nvPr/>
          </p:nvSpPr>
          <p:spPr bwMode="auto">
            <a:xfrm>
              <a:off x="1191" y="1891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,812</a:t>
              </a:r>
              <a:endParaRPr lang="en-GB" altLang="fi-FI"/>
            </a:p>
          </p:txBody>
        </p:sp>
        <p:sp>
          <p:nvSpPr>
            <p:cNvPr id="60430" name="Rectangle 1038"/>
            <p:cNvSpPr>
              <a:spLocks noChangeArrowheads="1"/>
            </p:cNvSpPr>
            <p:nvPr/>
          </p:nvSpPr>
          <p:spPr bwMode="auto">
            <a:xfrm>
              <a:off x="1468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1" name="Rectangle 1039"/>
            <p:cNvSpPr>
              <a:spLocks noChangeArrowheads="1"/>
            </p:cNvSpPr>
            <p:nvPr/>
          </p:nvSpPr>
          <p:spPr bwMode="auto">
            <a:xfrm>
              <a:off x="1786" y="1891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,340</a:t>
              </a:r>
              <a:endParaRPr lang="en-GB" altLang="fi-FI"/>
            </a:p>
          </p:txBody>
        </p:sp>
        <p:sp>
          <p:nvSpPr>
            <p:cNvPr id="60432" name="Rectangle 1040"/>
            <p:cNvSpPr>
              <a:spLocks noChangeArrowheads="1"/>
            </p:cNvSpPr>
            <p:nvPr/>
          </p:nvSpPr>
          <p:spPr bwMode="auto">
            <a:xfrm>
              <a:off x="2063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3" name="Rectangle 1041"/>
            <p:cNvSpPr>
              <a:spLocks noChangeArrowheads="1"/>
            </p:cNvSpPr>
            <p:nvPr/>
          </p:nvSpPr>
          <p:spPr bwMode="auto">
            <a:xfrm>
              <a:off x="2333" y="1891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5,720</a:t>
              </a:r>
              <a:endParaRPr lang="en-GB" altLang="fi-FI"/>
            </a:p>
          </p:txBody>
        </p:sp>
        <p:sp>
          <p:nvSpPr>
            <p:cNvPr id="60434" name="Rectangle 1042"/>
            <p:cNvSpPr>
              <a:spLocks noChangeArrowheads="1"/>
            </p:cNvSpPr>
            <p:nvPr/>
          </p:nvSpPr>
          <p:spPr bwMode="auto">
            <a:xfrm>
              <a:off x="2659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5" name="Rectangle 1043"/>
            <p:cNvSpPr>
              <a:spLocks noChangeArrowheads="1"/>
            </p:cNvSpPr>
            <p:nvPr/>
          </p:nvSpPr>
          <p:spPr bwMode="auto">
            <a:xfrm>
              <a:off x="3095" y="1891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436" name="Rectangle 1044"/>
            <p:cNvSpPr>
              <a:spLocks noChangeArrowheads="1"/>
            </p:cNvSpPr>
            <p:nvPr/>
          </p:nvSpPr>
          <p:spPr bwMode="auto">
            <a:xfrm>
              <a:off x="3254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7" name="Rectangle 1045"/>
            <p:cNvSpPr>
              <a:spLocks noChangeArrowheads="1"/>
            </p:cNvSpPr>
            <p:nvPr/>
          </p:nvSpPr>
          <p:spPr bwMode="auto">
            <a:xfrm>
              <a:off x="3572" y="1891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,017</a:t>
              </a:r>
              <a:endParaRPr lang="en-GB" altLang="fi-FI"/>
            </a:p>
          </p:txBody>
        </p:sp>
        <p:sp>
          <p:nvSpPr>
            <p:cNvPr id="60438" name="Rectangle 1046"/>
            <p:cNvSpPr>
              <a:spLocks noChangeArrowheads="1"/>
            </p:cNvSpPr>
            <p:nvPr/>
          </p:nvSpPr>
          <p:spPr bwMode="auto">
            <a:xfrm>
              <a:off x="3849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39" name="Rectangle 1047"/>
            <p:cNvSpPr>
              <a:spLocks noChangeArrowheads="1"/>
            </p:cNvSpPr>
            <p:nvPr/>
          </p:nvSpPr>
          <p:spPr bwMode="auto">
            <a:xfrm>
              <a:off x="4119" y="1891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2,253</a:t>
              </a:r>
              <a:endParaRPr lang="en-GB" altLang="fi-FI"/>
            </a:p>
          </p:txBody>
        </p:sp>
        <p:sp>
          <p:nvSpPr>
            <p:cNvPr id="60440" name="Rectangle 1048"/>
            <p:cNvSpPr>
              <a:spLocks noChangeArrowheads="1"/>
            </p:cNvSpPr>
            <p:nvPr/>
          </p:nvSpPr>
          <p:spPr bwMode="auto">
            <a:xfrm>
              <a:off x="4444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41" name="Rectangle 1049"/>
            <p:cNvSpPr>
              <a:spLocks noChangeArrowheads="1"/>
            </p:cNvSpPr>
            <p:nvPr/>
          </p:nvSpPr>
          <p:spPr bwMode="auto">
            <a:xfrm>
              <a:off x="4714" y="1891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1,158</a:t>
              </a:r>
              <a:endParaRPr lang="en-GB" altLang="fi-FI"/>
            </a:p>
          </p:txBody>
        </p:sp>
        <p:sp>
          <p:nvSpPr>
            <p:cNvPr id="60442" name="Rectangle 1050"/>
            <p:cNvSpPr>
              <a:spLocks noChangeArrowheads="1"/>
            </p:cNvSpPr>
            <p:nvPr/>
          </p:nvSpPr>
          <p:spPr bwMode="auto">
            <a:xfrm>
              <a:off x="5039" y="1875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43" name="Rectangle 1051"/>
            <p:cNvSpPr>
              <a:spLocks noChangeArrowheads="1"/>
            </p:cNvSpPr>
            <p:nvPr/>
          </p:nvSpPr>
          <p:spPr bwMode="auto">
            <a:xfrm>
              <a:off x="5309" y="1891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4,383</a:t>
              </a:r>
              <a:endParaRPr lang="en-GB" altLang="fi-FI"/>
            </a:p>
          </p:txBody>
        </p:sp>
        <p:sp>
          <p:nvSpPr>
            <p:cNvPr id="60444" name="Rectangle 1052"/>
            <p:cNvSpPr>
              <a:spLocks noChangeArrowheads="1"/>
            </p:cNvSpPr>
            <p:nvPr/>
          </p:nvSpPr>
          <p:spPr bwMode="auto">
            <a:xfrm>
              <a:off x="873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45" name="Rectangle 1053"/>
            <p:cNvSpPr>
              <a:spLocks noChangeArrowheads="1"/>
            </p:cNvSpPr>
            <p:nvPr/>
          </p:nvSpPr>
          <p:spPr bwMode="auto">
            <a:xfrm>
              <a:off x="1143" y="2042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2,463</a:t>
              </a:r>
              <a:endParaRPr lang="en-GB" altLang="fi-FI"/>
            </a:p>
          </p:txBody>
        </p:sp>
        <p:sp>
          <p:nvSpPr>
            <p:cNvPr id="60446" name="Rectangle 1054"/>
            <p:cNvSpPr>
              <a:spLocks noChangeArrowheads="1"/>
            </p:cNvSpPr>
            <p:nvPr/>
          </p:nvSpPr>
          <p:spPr bwMode="auto">
            <a:xfrm>
              <a:off x="1468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47" name="Rectangle 1055"/>
            <p:cNvSpPr>
              <a:spLocks noChangeArrowheads="1"/>
            </p:cNvSpPr>
            <p:nvPr/>
          </p:nvSpPr>
          <p:spPr bwMode="auto">
            <a:xfrm>
              <a:off x="1786" y="2042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,303</a:t>
              </a:r>
              <a:endParaRPr lang="en-GB" altLang="fi-FI"/>
            </a:p>
          </p:txBody>
        </p:sp>
        <p:sp>
          <p:nvSpPr>
            <p:cNvPr id="60448" name="Rectangle 1056"/>
            <p:cNvSpPr>
              <a:spLocks noChangeArrowheads="1"/>
            </p:cNvSpPr>
            <p:nvPr/>
          </p:nvSpPr>
          <p:spPr bwMode="auto">
            <a:xfrm>
              <a:off x="2063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49" name="Rectangle 1057"/>
            <p:cNvSpPr>
              <a:spLocks noChangeArrowheads="1"/>
            </p:cNvSpPr>
            <p:nvPr/>
          </p:nvSpPr>
          <p:spPr bwMode="auto">
            <a:xfrm>
              <a:off x="2285" y="2042"/>
              <a:ext cx="31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66,085</a:t>
              </a:r>
              <a:endParaRPr lang="en-GB" altLang="fi-FI"/>
            </a:p>
          </p:txBody>
        </p:sp>
        <p:sp>
          <p:nvSpPr>
            <p:cNvPr id="60450" name="Rectangle 1058"/>
            <p:cNvSpPr>
              <a:spLocks noChangeArrowheads="1"/>
            </p:cNvSpPr>
            <p:nvPr/>
          </p:nvSpPr>
          <p:spPr bwMode="auto">
            <a:xfrm>
              <a:off x="2659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1" name="Rectangle 1059"/>
            <p:cNvSpPr>
              <a:spLocks noChangeArrowheads="1"/>
            </p:cNvSpPr>
            <p:nvPr/>
          </p:nvSpPr>
          <p:spPr bwMode="auto">
            <a:xfrm>
              <a:off x="3095" y="2042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452" name="Rectangle 1060"/>
            <p:cNvSpPr>
              <a:spLocks noChangeArrowheads="1"/>
            </p:cNvSpPr>
            <p:nvPr/>
          </p:nvSpPr>
          <p:spPr bwMode="auto">
            <a:xfrm>
              <a:off x="3254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3" name="Rectangle 1061"/>
            <p:cNvSpPr>
              <a:spLocks noChangeArrowheads="1"/>
            </p:cNvSpPr>
            <p:nvPr/>
          </p:nvSpPr>
          <p:spPr bwMode="auto">
            <a:xfrm>
              <a:off x="3572" y="2042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60454" name="Rectangle 1062"/>
            <p:cNvSpPr>
              <a:spLocks noChangeArrowheads="1"/>
            </p:cNvSpPr>
            <p:nvPr/>
          </p:nvSpPr>
          <p:spPr bwMode="auto">
            <a:xfrm>
              <a:off x="3849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5" name="Rectangle 1063"/>
            <p:cNvSpPr>
              <a:spLocks noChangeArrowheads="1"/>
            </p:cNvSpPr>
            <p:nvPr/>
          </p:nvSpPr>
          <p:spPr bwMode="auto">
            <a:xfrm>
              <a:off x="4071" y="2042"/>
              <a:ext cx="31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11,740</a:t>
              </a:r>
              <a:endParaRPr lang="en-GB" altLang="fi-FI"/>
            </a:p>
          </p:txBody>
        </p:sp>
        <p:sp>
          <p:nvSpPr>
            <p:cNvPr id="60456" name="Rectangle 1064"/>
            <p:cNvSpPr>
              <a:spLocks noChangeArrowheads="1"/>
            </p:cNvSpPr>
            <p:nvPr/>
          </p:nvSpPr>
          <p:spPr bwMode="auto">
            <a:xfrm>
              <a:off x="4444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7" name="Rectangle 1065"/>
            <p:cNvSpPr>
              <a:spLocks noChangeArrowheads="1"/>
            </p:cNvSpPr>
            <p:nvPr/>
          </p:nvSpPr>
          <p:spPr bwMode="auto">
            <a:xfrm>
              <a:off x="4714" y="2042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6,483</a:t>
              </a:r>
              <a:endParaRPr lang="en-GB" altLang="fi-FI"/>
            </a:p>
          </p:txBody>
        </p:sp>
        <p:sp>
          <p:nvSpPr>
            <p:cNvPr id="60458" name="Rectangle 1066"/>
            <p:cNvSpPr>
              <a:spLocks noChangeArrowheads="1"/>
            </p:cNvSpPr>
            <p:nvPr/>
          </p:nvSpPr>
          <p:spPr bwMode="auto">
            <a:xfrm>
              <a:off x="5039" y="2026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59" name="Rectangle 1067"/>
            <p:cNvSpPr>
              <a:spLocks noChangeArrowheads="1"/>
            </p:cNvSpPr>
            <p:nvPr/>
          </p:nvSpPr>
          <p:spPr bwMode="auto">
            <a:xfrm>
              <a:off x="5261" y="2042"/>
              <a:ext cx="31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21,260</a:t>
              </a:r>
              <a:endParaRPr lang="en-GB" altLang="fi-FI"/>
            </a:p>
          </p:txBody>
        </p:sp>
        <p:sp>
          <p:nvSpPr>
            <p:cNvPr id="60460" name="Rectangle 1068"/>
            <p:cNvSpPr>
              <a:spLocks noChangeArrowheads="1"/>
            </p:cNvSpPr>
            <p:nvPr/>
          </p:nvSpPr>
          <p:spPr bwMode="auto">
            <a:xfrm>
              <a:off x="873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61" name="Rectangle 1069"/>
            <p:cNvSpPr>
              <a:spLocks noChangeArrowheads="1"/>
            </p:cNvSpPr>
            <p:nvPr/>
          </p:nvSpPr>
          <p:spPr bwMode="auto">
            <a:xfrm>
              <a:off x="1191" y="2193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,728</a:t>
              </a:r>
              <a:endParaRPr lang="en-GB" altLang="fi-FI"/>
            </a:p>
          </p:txBody>
        </p:sp>
        <p:sp>
          <p:nvSpPr>
            <p:cNvPr id="60462" name="Rectangle 1070"/>
            <p:cNvSpPr>
              <a:spLocks noChangeArrowheads="1"/>
            </p:cNvSpPr>
            <p:nvPr/>
          </p:nvSpPr>
          <p:spPr bwMode="auto">
            <a:xfrm>
              <a:off x="1468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63" name="Rectangle 1071"/>
            <p:cNvSpPr>
              <a:spLocks noChangeArrowheads="1"/>
            </p:cNvSpPr>
            <p:nvPr/>
          </p:nvSpPr>
          <p:spPr bwMode="auto">
            <a:xfrm>
              <a:off x="1786" y="2193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,287</a:t>
              </a:r>
              <a:endParaRPr lang="en-GB" altLang="fi-FI"/>
            </a:p>
          </p:txBody>
        </p:sp>
        <p:sp>
          <p:nvSpPr>
            <p:cNvPr id="60464" name="Rectangle 1072"/>
            <p:cNvSpPr>
              <a:spLocks noChangeArrowheads="1"/>
            </p:cNvSpPr>
            <p:nvPr/>
          </p:nvSpPr>
          <p:spPr bwMode="auto">
            <a:xfrm>
              <a:off x="2063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65" name="Rectangle 1073"/>
            <p:cNvSpPr>
              <a:spLocks noChangeArrowheads="1"/>
            </p:cNvSpPr>
            <p:nvPr/>
          </p:nvSpPr>
          <p:spPr bwMode="auto">
            <a:xfrm>
              <a:off x="2333" y="2193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6,429</a:t>
              </a:r>
              <a:endParaRPr lang="en-GB" altLang="fi-FI"/>
            </a:p>
          </p:txBody>
        </p:sp>
        <p:sp>
          <p:nvSpPr>
            <p:cNvPr id="60466" name="Rectangle 1074"/>
            <p:cNvSpPr>
              <a:spLocks noChangeArrowheads="1"/>
            </p:cNvSpPr>
            <p:nvPr/>
          </p:nvSpPr>
          <p:spPr bwMode="auto">
            <a:xfrm>
              <a:off x="2659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67" name="Rectangle 1075"/>
            <p:cNvSpPr>
              <a:spLocks noChangeArrowheads="1"/>
            </p:cNvSpPr>
            <p:nvPr/>
          </p:nvSpPr>
          <p:spPr bwMode="auto">
            <a:xfrm>
              <a:off x="3095" y="2193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468" name="Rectangle 1076"/>
            <p:cNvSpPr>
              <a:spLocks noChangeArrowheads="1"/>
            </p:cNvSpPr>
            <p:nvPr/>
          </p:nvSpPr>
          <p:spPr bwMode="auto">
            <a:xfrm>
              <a:off x="3254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69" name="Rectangle 1077"/>
            <p:cNvSpPr>
              <a:spLocks noChangeArrowheads="1"/>
            </p:cNvSpPr>
            <p:nvPr/>
          </p:nvSpPr>
          <p:spPr bwMode="auto">
            <a:xfrm>
              <a:off x="3572" y="2193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,011</a:t>
              </a:r>
              <a:endParaRPr lang="en-GB" altLang="fi-FI"/>
            </a:p>
          </p:txBody>
        </p:sp>
        <p:sp>
          <p:nvSpPr>
            <p:cNvPr id="60470" name="Rectangle 1078"/>
            <p:cNvSpPr>
              <a:spLocks noChangeArrowheads="1"/>
            </p:cNvSpPr>
            <p:nvPr/>
          </p:nvSpPr>
          <p:spPr bwMode="auto">
            <a:xfrm>
              <a:off x="3849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71" name="Rectangle 1079"/>
            <p:cNvSpPr>
              <a:spLocks noChangeArrowheads="1"/>
            </p:cNvSpPr>
            <p:nvPr/>
          </p:nvSpPr>
          <p:spPr bwMode="auto">
            <a:xfrm>
              <a:off x="4119" y="2193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2,072</a:t>
              </a:r>
              <a:endParaRPr lang="en-GB" altLang="fi-FI"/>
            </a:p>
          </p:txBody>
        </p:sp>
        <p:sp>
          <p:nvSpPr>
            <p:cNvPr id="60472" name="Rectangle 1080"/>
            <p:cNvSpPr>
              <a:spLocks noChangeArrowheads="1"/>
            </p:cNvSpPr>
            <p:nvPr/>
          </p:nvSpPr>
          <p:spPr bwMode="auto">
            <a:xfrm>
              <a:off x="4444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73" name="Rectangle 1081"/>
            <p:cNvSpPr>
              <a:spLocks noChangeArrowheads="1"/>
            </p:cNvSpPr>
            <p:nvPr/>
          </p:nvSpPr>
          <p:spPr bwMode="auto">
            <a:xfrm>
              <a:off x="4714" y="2193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1,180</a:t>
              </a:r>
              <a:endParaRPr lang="en-GB" altLang="fi-FI"/>
            </a:p>
          </p:txBody>
        </p:sp>
        <p:sp>
          <p:nvSpPr>
            <p:cNvPr id="60474" name="Rectangle 1082"/>
            <p:cNvSpPr>
              <a:spLocks noChangeArrowheads="1"/>
            </p:cNvSpPr>
            <p:nvPr/>
          </p:nvSpPr>
          <p:spPr bwMode="auto">
            <a:xfrm>
              <a:off x="5039" y="2177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75" name="Rectangle 1083"/>
            <p:cNvSpPr>
              <a:spLocks noChangeArrowheads="1"/>
            </p:cNvSpPr>
            <p:nvPr/>
          </p:nvSpPr>
          <p:spPr bwMode="auto">
            <a:xfrm>
              <a:off x="5309" y="2193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3,637</a:t>
              </a:r>
              <a:endParaRPr lang="en-GB" altLang="fi-FI"/>
            </a:p>
          </p:txBody>
        </p:sp>
        <p:sp>
          <p:nvSpPr>
            <p:cNvPr id="60476" name="Rectangle 1084"/>
            <p:cNvSpPr>
              <a:spLocks noChangeArrowheads="1"/>
            </p:cNvSpPr>
            <p:nvPr/>
          </p:nvSpPr>
          <p:spPr bwMode="auto">
            <a:xfrm>
              <a:off x="873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77" name="Rectangle 1085"/>
            <p:cNvSpPr>
              <a:spLocks noChangeArrowheads="1"/>
            </p:cNvSpPr>
            <p:nvPr/>
          </p:nvSpPr>
          <p:spPr bwMode="auto">
            <a:xfrm>
              <a:off x="1468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78" name="Rectangle 1086"/>
            <p:cNvSpPr>
              <a:spLocks noChangeArrowheads="1"/>
            </p:cNvSpPr>
            <p:nvPr/>
          </p:nvSpPr>
          <p:spPr bwMode="auto">
            <a:xfrm>
              <a:off x="2063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79" name="Rectangle 1087"/>
            <p:cNvSpPr>
              <a:spLocks noChangeArrowheads="1"/>
            </p:cNvSpPr>
            <p:nvPr/>
          </p:nvSpPr>
          <p:spPr bwMode="auto">
            <a:xfrm>
              <a:off x="2333" y="2344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1,514</a:t>
              </a:r>
              <a:endParaRPr lang="en-GB" altLang="fi-FI"/>
            </a:p>
          </p:txBody>
        </p:sp>
        <p:sp>
          <p:nvSpPr>
            <p:cNvPr id="60480" name="Rectangle 1088"/>
            <p:cNvSpPr>
              <a:spLocks noChangeArrowheads="1"/>
            </p:cNvSpPr>
            <p:nvPr/>
          </p:nvSpPr>
          <p:spPr bwMode="auto">
            <a:xfrm>
              <a:off x="2659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1" name="Rectangle 1089"/>
            <p:cNvSpPr>
              <a:spLocks noChangeArrowheads="1"/>
            </p:cNvSpPr>
            <p:nvPr/>
          </p:nvSpPr>
          <p:spPr bwMode="auto">
            <a:xfrm>
              <a:off x="3095" y="2344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GB" altLang="fi-FI"/>
            </a:p>
          </p:txBody>
        </p:sp>
        <p:sp>
          <p:nvSpPr>
            <p:cNvPr id="60482" name="Rectangle 1090"/>
            <p:cNvSpPr>
              <a:spLocks noChangeArrowheads="1"/>
            </p:cNvSpPr>
            <p:nvPr/>
          </p:nvSpPr>
          <p:spPr bwMode="auto">
            <a:xfrm>
              <a:off x="3254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3" name="Rectangle 1091"/>
            <p:cNvSpPr>
              <a:spLocks noChangeArrowheads="1"/>
            </p:cNvSpPr>
            <p:nvPr/>
          </p:nvSpPr>
          <p:spPr bwMode="auto">
            <a:xfrm>
              <a:off x="3572" y="2344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,469</a:t>
              </a:r>
              <a:endParaRPr lang="en-GB" altLang="fi-FI"/>
            </a:p>
          </p:txBody>
        </p:sp>
        <p:sp>
          <p:nvSpPr>
            <p:cNvPr id="60484" name="Rectangle 1092"/>
            <p:cNvSpPr>
              <a:spLocks noChangeArrowheads="1"/>
            </p:cNvSpPr>
            <p:nvPr/>
          </p:nvSpPr>
          <p:spPr bwMode="auto">
            <a:xfrm>
              <a:off x="3849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5" name="Rectangle 1093"/>
            <p:cNvSpPr>
              <a:spLocks noChangeArrowheads="1"/>
            </p:cNvSpPr>
            <p:nvPr/>
          </p:nvSpPr>
          <p:spPr bwMode="auto">
            <a:xfrm>
              <a:off x="4444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6" name="Rectangle 1094"/>
            <p:cNvSpPr>
              <a:spLocks noChangeArrowheads="1"/>
            </p:cNvSpPr>
            <p:nvPr/>
          </p:nvSpPr>
          <p:spPr bwMode="auto">
            <a:xfrm>
              <a:off x="5039" y="2328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7" name="Rectangle 1095"/>
            <p:cNvSpPr>
              <a:spLocks noChangeArrowheads="1"/>
            </p:cNvSpPr>
            <p:nvPr/>
          </p:nvSpPr>
          <p:spPr bwMode="auto">
            <a:xfrm>
              <a:off x="873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88" name="Rectangle 1096"/>
            <p:cNvSpPr>
              <a:spLocks noChangeArrowheads="1"/>
            </p:cNvSpPr>
            <p:nvPr/>
          </p:nvSpPr>
          <p:spPr bwMode="auto">
            <a:xfrm>
              <a:off x="1191" y="2495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,451</a:t>
              </a:r>
              <a:endParaRPr lang="en-GB" altLang="fi-FI"/>
            </a:p>
          </p:txBody>
        </p:sp>
        <p:sp>
          <p:nvSpPr>
            <p:cNvPr id="60489" name="Rectangle 1097"/>
            <p:cNvSpPr>
              <a:spLocks noChangeArrowheads="1"/>
            </p:cNvSpPr>
            <p:nvPr/>
          </p:nvSpPr>
          <p:spPr bwMode="auto">
            <a:xfrm>
              <a:off x="1468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90" name="Rectangle 1098"/>
            <p:cNvSpPr>
              <a:spLocks noChangeArrowheads="1"/>
            </p:cNvSpPr>
            <p:nvPr/>
          </p:nvSpPr>
          <p:spPr bwMode="auto">
            <a:xfrm>
              <a:off x="1786" y="2495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,715</a:t>
              </a:r>
              <a:endParaRPr lang="en-GB" altLang="fi-FI"/>
            </a:p>
          </p:txBody>
        </p:sp>
        <p:sp>
          <p:nvSpPr>
            <p:cNvPr id="60491" name="Rectangle 1099"/>
            <p:cNvSpPr>
              <a:spLocks noChangeArrowheads="1"/>
            </p:cNvSpPr>
            <p:nvPr/>
          </p:nvSpPr>
          <p:spPr bwMode="auto">
            <a:xfrm>
              <a:off x="2063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92" name="Rectangle 1100"/>
            <p:cNvSpPr>
              <a:spLocks noChangeArrowheads="1"/>
            </p:cNvSpPr>
            <p:nvPr/>
          </p:nvSpPr>
          <p:spPr bwMode="auto">
            <a:xfrm>
              <a:off x="2381" y="2495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,398</a:t>
              </a:r>
              <a:endParaRPr lang="en-GB" altLang="fi-FI"/>
            </a:p>
          </p:txBody>
        </p:sp>
        <p:sp>
          <p:nvSpPr>
            <p:cNvPr id="60493" name="Rectangle 1101"/>
            <p:cNvSpPr>
              <a:spLocks noChangeArrowheads="1"/>
            </p:cNvSpPr>
            <p:nvPr/>
          </p:nvSpPr>
          <p:spPr bwMode="auto">
            <a:xfrm>
              <a:off x="2659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94" name="Rectangle 1102"/>
            <p:cNvSpPr>
              <a:spLocks noChangeArrowheads="1"/>
            </p:cNvSpPr>
            <p:nvPr/>
          </p:nvSpPr>
          <p:spPr bwMode="auto">
            <a:xfrm>
              <a:off x="3095" y="2495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495" name="Rectangle 1103"/>
            <p:cNvSpPr>
              <a:spLocks noChangeArrowheads="1"/>
            </p:cNvSpPr>
            <p:nvPr/>
          </p:nvSpPr>
          <p:spPr bwMode="auto">
            <a:xfrm>
              <a:off x="3254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96" name="Rectangle 1104"/>
            <p:cNvSpPr>
              <a:spLocks noChangeArrowheads="1"/>
            </p:cNvSpPr>
            <p:nvPr/>
          </p:nvSpPr>
          <p:spPr bwMode="auto">
            <a:xfrm>
              <a:off x="3572" y="2495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,528</a:t>
              </a:r>
              <a:endParaRPr lang="en-GB" altLang="fi-FI"/>
            </a:p>
          </p:txBody>
        </p:sp>
        <p:sp>
          <p:nvSpPr>
            <p:cNvPr id="60497" name="Rectangle 1105"/>
            <p:cNvSpPr>
              <a:spLocks noChangeArrowheads="1"/>
            </p:cNvSpPr>
            <p:nvPr/>
          </p:nvSpPr>
          <p:spPr bwMode="auto">
            <a:xfrm>
              <a:off x="3849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498" name="Rectangle 1106"/>
            <p:cNvSpPr>
              <a:spLocks noChangeArrowheads="1"/>
            </p:cNvSpPr>
            <p:nvPr/>
          </p:nvSpPr>
          <p:spPr bwMode="auto">
            <a:xfrm>
              <a:off x="4119" y="2495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1,570</a:t>
              </a:r>
              <a:endParaRPr lang="en-GB" altLang="fi-FI"/>
            </a:p>
          </p:txBody>
        </p:sp>
        <p:sp>
          <p:nvSpPr>
            <p:cNvPr id="60499" name="Rectangle 1107"/>
            <p:cNvSpPr>
              <a:spLocks noChangeArrowheads="1"/>
            </p:cNvSpPr>
            <p:nvPr/>
          </p:nvSpPr>
          <p:spPr bwMode="auto">
            <a:xfrm>
              <a:off x="4444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00" name="Rectangle 1108"/>
            <p:cNvSpPr>
              <a:spLocks noChangeArrowheads="1"/>
            </p:cNvSpPr>
            <p:nvPr/>
          </p:nvSpPr>
          <p:spPr bwMode="auto">
            <a:xfrm>
              <a:off x="4762" y="2495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,386</a:t>
              </a:r>
              <a:endParaRPr lang="en-GB" altLang="fi-FI"/>
            </a:p>
          </p:txBody>
        </p:sp>
        <p:sp>
          <p:nvSpPr>
            <p:cNvPr id="60501" name="Rectangle 1109"/>
            <p:cNvSpPr>
              <a:spLocks noChangeArrowheads="1"/>
            </p:cNvSpPr>
            <p:nvPr/>
          </p:nvSpPr>
          <p:spPr bwMode="auto">
            <a:xfrm>
              <a:off x="5039" y="2479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02" name="Rectangle 1110"/>
            <p:cNvSpPr>
              <a:spLocks noChangeArrowheads="1"/>
            </p:cNvSpPr>
            <p:nvPr/>
          </p:nvSpPr>
          <p:spPr bwMode="auto">
            <a:xfrm>
              <a:off x="5309" y="2495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6,377</a:t>
              </a:r>
              <a:endParaRPr lang="en-GB" altLang="fi-FI"/>
            </a:p>
          </p:txBody>
        </p:sp>
        <p:sp>
          <p:nvSpPr>
            <p:cNvPr id="60503" name="Rectangle 1111"/>
            <p:cNvSpPr>
              <a:spLocks noChangeArrowheads="1"/>
            </p:cNvSpPr>
            <p:nvPr/>
          </p:nvSpPr>
          <p:spPr bwMode="auto">
            <a:xfrm>
              <a:off x="873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04" name="Rectangle 1112"/>
            <p:cNvSpPr>
              <a:spLocks noChangeArrowheads="1"/>
            </p:cNvSpPr>
            <p:nvPr/>
          </p:nvSpPr>
          <p:spPr bwMode="auto">
            <a:xfrm>
              <a:off x="1191" y="2646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,536</a:t>
              </a:r>
              <a:endParaRPr lang="en-GB" altLang="fi-FI"/>
            </a:p>
          </p:txBody>
        </p:sp>
        <p:sp>
          <p:nvSpPr>
            <p:cNvPr id="60505" name="Rectangle 1113"/>
            <p:cNvSpPr>
              <a:spLocks noChangeArrowheads="1"/>
            </p:cNvSpPr>
            <p:nvPr/>
          </p:nvSpPr>
          <p:spPr bwMode="auto">
            <a:xfrm>
              <a:off x="1468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06" name="Rectangle 1114"/>
            <p:cNvSpPr>
              <a:spLocks noChangeArrowheads="1"/>
            </p:cNvSpPr>
            <p:nvPr/>
          </p:nvSpPr>
          <p:spPr bwMode="auto">
            <a:xfrm>
              <a:off x="1786" y="2646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,436</a:t>
              </a:r>
              <a:endParaRPr lang="en-GB" altLang="fi-FI"/>
            </a:p>
          </p:txBody>
        </p:sp>
        <p:sp>
          <p:nvSpPr>
            <p:cNvPr id="60507" name="Rectangle 1115"/>
            <p:cNvSpPr>
              <a:spLocks noChangeArrowheads="1"/>
            </p:cNvSpPr>
            <p:nvPr/>
          </p:nvSpPr>
          <p:spPr bwMode="auto">
            <a:xfrm>
              <a:off x="2063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08" name="Rectangle 1116"/>
            <p:cNvSpPr>
              <a:spLocks noChangeArrowheads="1"/>
            </p:cNvSpPr>
            <p:nvPr/>
          </p:nvSpPr>
          <p:spPr bwMode="auto">
            <a:xfrm>
              <a:off x="2333" y="2646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1,513</a:t>
              </a:r>
              <a:endParaRPr lang="en-GB" altLang="fi-FI"/>
            </a:p>
          </p:txBody>
        </p:sp>
        <p:sp>
          <p:nvSpPr>
            <p:cNvPr id="60509" name="Rectangle 1117"/>
            <p:cNvSpPr>
              <a:spLocks noChangeArrowheads="1"/>
            </p:cNvSpPr>
            <p:nvPr/>
          </p:nvSpPr>
          <p:spPr bwMode="auto">
            <a:xfrm>
              <a:off x="2659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10" name="Rectangle 1118"/>
            <p:cNvSpPr>
              <a:spLocks noChangeArrowheads="1"/>
            </p:cNvSpPr>
            <p:nvPr/>
          </p:nvSpPr>
          <p:spPr bwMode="auto">
            <a:xfrm>
              <a:off x="3095" y="2646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511" name="Rectangle 1119"/>
            <p:cNvSpPr>
              <a:spLocks noChangeArrowheads="1"/>
            </p:cNvSpPr>
            <p:nvPr/>
          </p:nvSpPr>
          <p:spPr bwMode="auto">
            <a:xfrm>
              <a:off x="3254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12" name="Rectangle 1120"/>
            <p:cNvSpPr>
              <a:spLocks noChangeArrowheads="1"/>
            </p:cNvSpPr>
            <p:nvPr/>
          </p:nvSpPr>
          <p:spPr bwMode="auto">
            <a:xfrm>
              <a:off x="3572" y="2646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,219</a:t>
              </a:r>
              <a:endParaRPr lang="en-GB" altLang="fi-FI"/>
            </a:p>
          </p:txBody>
        </p:sp>
        <p:sp>
          <p:nvSpPr>
            <p:cNvPr id="60513" name="Rectangle 1121"/>
            <p:cNvSpPr>
              <a:spLocks noChangeArrowheads="1"/>
            </p:cNvSpPr>
            <p:nvPr/>
          </p:nvSpPr>
          <p:spPr bwMode="auto">
            <a:xfrm>
              <a:off x="3849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14" name="Rectangle 1122"/>
            <p:cNvSpPr>
              <a:spLocks noChangeArrowheads="1"/>
            </p:cNvSpPr>
            <p:nvPr/>
          </p:nvSpPr>
          <p:spPr bwMode="auto">
            <a:xfrm>
              <a:off x="4119" y="2646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1,710</a:t>
              </a:r>
              <a:endParaRPr lang="en-GB" altLang="fi-FI"/>
            </a:p>
          </p:txBody>
        </p:sp>
        <p:sp>
          <p:nvSpPr>
            <p:cNvPr id="60515" name="Rectangle 1123"/>
            <p:cNvSpPr>
              <a:spLocks noChangeArrowheads="1"/>
            </p:cNvSpPr>
            <p:nvPr/>
          </p:nvSpPr>
          <p:spPr bwMode="auto">
            <a:xfrm>
              <a:off x="4444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16" name="Rectangle 1124"/>
            <p:cNvSpPr>
              <a:spLocks noChangeArrowheads="1"/>
            </p:cNvSpPr>
            <p:nvPr/>
          </p:nvSpPr>
          <p:spPr bwMode="auto">
            <a:xfrm>
              <a:off x="4762" y="2646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,727</a:t>
              </a:r>
              <a:endParaRPr lang="en-GB" altLang="fi-FI"/>
            </a:p>
          </p:txBody>
        </p:sp>
        <p:sp>
          <p:nvSpPr>
            <p:cNvPr id="60517" name="Rectangle 1125"/>
            <p:cNvSpPr>
              <a:spLocks noChangeArrowheads="1"/>
            </p:cNvSpPr>
            <p:nvPr/>
          </p:nvSpPr>
          <p:spPr bwMode="auto">
            <a:xfrm>
              <a:off x="5039" y="2630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18" name="Rectangle 1126"/>
            <p:cNvSpPr>
              <a:spLocks noChangeArrowheads="1"/>
            </p:cNvSpPr>
            <p:nvPr/>
          </p:nvSpPr>
          <p:spPr bwMode="auto">
            <a:xfrm>
              <a:off x="5309" y="2646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4,018</a:t>
              </a:r>
              <a:endParaRPr lang="en-GB" altLang="fi-FI"/>
            </a:p>
          </p:txBody>
        </p:sp>
        <p:sp>
          <p:nvSpPr>
            <p:cNvPr id="60519" name="Rectangle 1127"/>
            <p:cNvSpPr>
              <a:spLocks noChangeArrowheads="1"/>
            </p:cNvSpPr>
            <p:nvPr/>
          </p:nvSpPr>
          <p:spPr bwMode="auto">
            <a:xfrm>
              <a:off x="873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20" name="Rectangle 1128"/>
            <p:cNvSpPr>
              <a:spLocks noChangeArrowheads="1"/>
            </p:cNvSpPr>
            <p:nvPr/>
          </p:nvSpPr>
          <p:spPr bwMode="auto">
            <a:xfrm>
              <a:off x="1167" y="2797"/>
              <a:ext cx="23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-,276</a:t>
              </a:r>
              <a:endParaRPr lang="en-GB" altLang="fi-FI"/>
            </a:p>
          </p:txBody>
        </p:sp>
        <p:sp>
          <p:nvSpPr>
            <p:cNvPr id="60521" name="Rectangle 1129"/>
            <p:cNvSpPr>
              <a:spLocks noChangeArrowheads="1"/>
            </p:cNvSpPr>
            <p:nvPr/>
          </p:nvSpPr>
          <p:spPr bwMode="auto">
            <a:xfrm>
              <a:off x="1468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22" name="Rectangle 1130"/>
            <p:cNvSpPr>
              <a:spLocks noChangeArrowheads="1"/>
            </p:cNvSpPr>
            <p:nvPr/>
          </p:nvSpPr>
          <p:spPr bwMode="auto">
            <a:xfrm>
              <a:off x="1786" y="2797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,164</a:t>
              </a:r>
              <a:endParaRPr lang="en-GB" altLang="fi-FI"/>
            </a:p>
          </p:txBody>
        </p:sp>
        <p:sp>
          <p:nvSpPr>
            <p:cNvPr id="60523" name="Rectangle 1131"/>
            <p:cNvSpPr>
              <a:spLocks noChangeArrowheads="1"/>
            </p:cNvSpPr>
            <p:nvPr/>
          </p:nvSpPr>
          <p:spPr bwMode="auto">
            <a:xfrm>
              <a:off x="2063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24" name="Rectangle 1132"/>
            <p:cNvSpPr>
              <a:spLocks noChangeArrowheads="1"/>
            </p:cNvSpPr>
            <p:nvPr/>
          </p:nvSpPr>
          <p:spPr bwMode="auto">
            <a:xfrm>
              <a:off x="2333" y="2797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2,825</a:t>
              </a:r>
              <a:endParaRPr lang="en-GB" altLang="fi-FI"/>
            </a:p>
          </p:txBody>
        </p:sp>
        <p:sp>
          <p:nvSpPr>
            <p:cNvPr id="60525" name="Rectangle 1133"/>
            <p:cNvSpPr>
              <a:spLocks noChangeArrowheads="1"/>
            </p:cNvSpPr>
            <p:nvPr/>
          </p:nvSpPr>
          <p:spPr bwMode="auto">
            <a:xfrm>
              <a:off x="2659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26" name="Rectangle 1134"/>
            <p:cNvSpPr>
              <a:spLocks noChangeArrowheads="1"/>
            </p:cNvSpPr>
            <p:nvPr/>
          </p:nvSpPr>
          <p:spPr bwMode="auto">
            <a:xfrm>
              <a:off x="3095" y="279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527" name="Rectangle 1135"/>
            <p:cNvSpPr>
              <a:spLocks noChangeArrowheads="1"/>
            </p:cNvSpPr>
            <p:nvPr/>
          </p:nvSpPr>
          <p:spPr bwMode="auto">
            <a:xfrm>
              <a:off x="3254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28" name="Rectangle 1136"/>
            <p:cNvSpPr>
              <a:spLocks noChangeArrowheads="1"/>
            </p:cNvSpPr>
            <p:nvPr/>
          </p:nvSpPr>
          <p:spPr bwMode="auto">
            <a:xfrm>
              <a:off x="3572" y="2797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,093</a:t>
              </a:r>
              <a:endParaRPr lang="en-GB" altLang="fi-FI"/>
            </a:p>
          </p:txBody>
        </p:sp>
        <p:sp>
          <p:nvSpPr>
            <p:cNvPr id="60529" name="Rectangle 1137"/>
            <p:cNvSpPr>
              <a:spLocks noChangeArrowheads="1"/>
            </p:cNvSpPr>
            <p:nvPr/>
          </p:nvSpPr>
          <p:spPr bwMode="auto">
            <a:xfrm>
              <a:off x="3849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30" name="Rectangle 1138"/>
            <p:cNvSpPr>
              <a:spLocks noChangeArrowheads="1"/>
            </p:cNvSpPr>
            <p:nvPr/>
          </p:nvSpPr>
          <p:spPr bwMode="auto">
            <a:xfrm>
              <a:off x="4167" y="2797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,759</a:t>
              </a:r>
              <a:endParaRPr lang="en-GB" altLang="fi-FI"/>
            </a:p>
          </p:txBody>
        </p:sp>
        <p:sp>
          <p:nvSpPr>
            <p:cNvPr id="60531" name="Rectangle 1139"/>
            <p:cNvSpPr>
              <a:spLocks noChangeArrowheads="1"/>
            </p:cNvSpPr>
            <p:nvPr/>
          </p:nvSpPr>
          <p:spPr bwMode="auto">
            <a:xfrm>
              <a:off x="4444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32" name="Rectangle 1140"/>
            <p:cNvSpPr>
              <a:spLocks noChangeArrowheads="1"/>
            </p:cNvSpPr>
            <p:nvPr/>
          </p:nvSpPr>
          <p:spPr bwMode="auto">
            <a:xfrm>
              <a:off x="4762" y="2797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,550</a:t>
              </a:r>
              <a:endParaRPr lang="en-GB" altLang="fi-FI"/>
            </a:p>
          </p:txBody>
        </p:sp>
        <p:sp>
          <p:nvSpPr>
            <p:cNvPr id="60533" name="Rectangle 1141"/>
            <p:cNvSpPr>
              <a:spLocks noChangeArrowheads="1"/>
            </p:cNvSpPr>
            <p:nvPr/>
          </p:nvSpPr>
          <p:spPr bwMode="auto">
            <a:xfrm>
              <a:off x="5039" y="2781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34" name="Rectangle 1142"/>
            <p:cNvSpPr>
              <a:spLocks noChangeArrowheads="1"/>
            </p:cNvSpPr>
            <p:nvPr/>
          </p:nvSpPr>
          <p:spPr bwMode="auto">
            <a:xfrm>
              <a:off x="5309" y="2797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1,047</a:t>
              </a:r>
              <a:endParaRPr lang="en-GB" altLang="fi-FI"/>
            </a:p>
          </p:txBody>
        </p:sp>
        <p:sp>
          <p:nvSpPr>
            <p:cNvPr id="60535" name="Rectangle 1143"/>
            <p:cNvSpPr>
              <a:spLocks noChangeArrowheads="1"/>
            </p:cNvSpPr>
            <p:nvPr/>
          </p:nvSpPr>
          <p:spPr bwMode="auto">
            <a:xfrm>
              <a:off x="873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36" name="Rectangle 1144"/>
            <p:cNvSpPr>
              <a:spLocks noChangeArrowheads="1"/>
            </p:cNvSpPr>
            <p:nvPr/>
          </p:nvSpPr>
          <p:spPr bwMode="auto">
            <a:xfrm>
              <a:off x="1468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37" name="Rectangle 1145"/>
            <p:cNvSpPr>
              <a:spLocks noChangeArrowheads="1"/>
            </p:cNvSpPr>
            <p:nvPr/>
          </p:nvSpPr>
          <p:spPr bwMode="auto">
            <a:xfrm>
              <a:off x="2063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38" name="Rectangle 1146"/>
            <p:cNvSpPr>
              <a:spLocks noChangeArrowheads="1"/>
            </p:cNvSpPr>
            <p:nvPr/>
          </p:nvSpPr>
          <p:spPr bwMode="auto">
            <a:xfrm>
              <a:off x="2333" y="2948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3,398</a:t>
              </a:r>
              <a:endParaRPr lang="en-GB" altLang="fi-FI"/>
            </a:p>
          </p:txBody>
        </p:sp>
        <p:sp>
          <p:nvSpPr>
            <p:cNvPr id="60539" name="Rectangle 1147"/>
            <p:cNvSpPr>
              <a:spLocks noChangeArrowheads="1"/>
            </p:cNvSpPr>
            <p:nvPr/>
          </p:nvSpPr>
          <p:spPr bwMode="auto">
            <a:xfrm>
              <a:off x="2659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40" name="Rectangle 1148"/>
            <p:cNvSpPr>
              <a:spLocks noChangeArrowheads="1"/>
            </p:cNvSpPr>
            <p:nvPr/>
          </p:nvSpPr>
          <p:spPr bwMode="auto">
            <a:xfrm>
              <a:off x="3095" y="2948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GB" altLang="fi-FI"/>
            </a:p>
          </p:txBody>
        </p:sp>
        <p:sp>
          <p:nvSpPr>
            <p:cNvPr id="60541" name="Rectangle 1149"/>
            <p:cNvSpPr>
              <a:spLocks noChangeArrowheads="1"/>
            </p:cNvSpPr>
            <p:nvPr/>
          </p:nvSpPr>
          <p:spPr bwMode="auto">
            <a:xfrm>
              <a:off x="3254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42" name="Rectangle 1150"/>
            <p:cNvSpPr>
              <a:spLocks noChangeArrowheads="1"/>
            </p:cNvSpPr>
            <p:nvPr/>
          </p:nvSpPr>
          <p:spPr bwMode="auto">
            <a:xfrm>
              <a:off x="3572" y="2948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,183</a:t>
              </a:r>
              <a:endParaRPr lang="en-GB" altLang="fi-FI"/>
            </a:p>
          </p:txBody>
        </p:sp>
        <p:sp>
          <p:nvSpPr>
            <p:cNvPr id="60543" name="Rectangle 1151"/>
            <p:cNvSpPr>
              <a:spLocks noChangeArrowheads="1"/>
            </p:cNvSpPr>
            <p:nvPr/>
          </p:nvSpPr>
          <p:spPr bwMode="auto">
            <a:xfrm>
              <a:off x="3849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44" name="Rectangle 1152"/>
            <p:cNvSpPr>
              <a:spLocks noChangeArrowheads="1"/>
            </p:cNvSpPr>
            <p:nvPr/>
          </p:nvSpPr>
          <p:spPr bwMode="auto">
            <a:xfrm>
              <a:off x="4444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45" name="Rectangle 1153"/>
            <p:cNvSpPr>
              <a:spLocks noChangeArrowheads="1"/>
            </p:cNvSpPr>
            <p:nvPr/>
          </p:nvSpPr>
          <p:spPr bwMode="auto">
            <a:xfrm>
              <a:off x="5039" y="2932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46" name="Rectangle 1154"/>
            <p:cNvSpPr>
              <a:spLocks noChangeArrowheads="1"/>
            </p:cNvSpPr>
            <p:nvPr/>
          </p:nvSpPr>
          <p:spPr bwMode="auto">
            <a:xfrm>
              <a:off x="873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47" name="Rectangle 1155"/>
            <p:cNvSpPr>
              <a:spLocks noChangeArrowheads="1"/>
            </p:cNvSpPr>
            <p:nvPr/>
          </p:nvSpPr>
          <p:spPr bwMode="auto">
            <a:xfrm>
              <a:off x="1191" y="3099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,239</a:t>
              </a:r>
              <a:endParaRPr lang="en-GB" altLang="fi-FI"/>
            </a:p>
          </p:txBody>
        </p:sp>
        <p:sp>
          <p:nvSpPr>
            <p:cNvPr id="60548" name="Rectangle 1156"/>
            <p:cNvSpPr>
              <a:spLocks noChangeArrowheads="1"/>
            </p:cNvSpPr>
            <p:nvPr/>
          </p:nvSpPr>
          <p:spPr bwMode="auto">
            <a:xfrm>
              <a:off x="1468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49" name="Rectangle 1157"/>
            <p:cNvSpPr>
              <a:spLocks noChangeArrowheads="1"/>
            </p:cNvSpPr>
            <p:nvPr/>
          </p:nvSpPr>
          <p:spPr bwMode="auto">
            <a:xfrm>
              <a:off x="1786" y="3099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,454</a:t>
              </a:r>
              <a:endParaRPr lang="en-GB" altLang="fi-FI"/>
            </a:p>
          </p:txBody>
        </p:sp>
        <p:sp>
          <p:nvSpPr>
            <p:cNvPr id="60550" name="Rectangle 1158"/>
            <p:cNvSpPr>
              <a:spLocks noChangeArrowheads="1"/>
            </p:cNvSpPr>
            <p:nvPr/>
          </p:nvSpPr>
          <p:spPr bwMode="auto">
            <a:xfrm>
              <a:off x="2063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51" name="Rectangle 1159"/>
            <p:cNvSpPr>
              <a:spLocks noChangeArrowheads="1"/>
            </p:cNvSpPr>
            <p:nvPr/>
          </p:nvSpPr>
          <p:spPr bwMode="auto">
            <a:xfrm>
              <a:off x="2381" y="3099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,276</a:t>
              </a:r>
              <a:endParaRPr lang="en-GB" altLang="fi-FI"/>
            </a:p>
          </p:txBody>
        </p:sp>
        <p:sp>
          <p:nvSpPr>
            <p:cNvPr id="60552" name="Rectangle 1160"/>
            <p:cNvSpPr>
              <a:spLocks noChangeArrowheads="1"/>
            </p:cNvSpPr>
            <p:nvPr/>
          </p:nvSpPr>
          <p:spPr bwMode="auto">
            <a:xfrm>
              <a:off x="2659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53" name="Rectangle 1161"/>
            <p:cNvSpPr>
              <a:spLocks noChangeArrowheads="1"/>
            </p:cNvSpPr>
            <p:nvPr/>
          </p:nvSpPr>
          <p:spPr bwMode="auto">
            <a:xfrm>
              <a:off x="3095" y="3099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554" name="Rectangle 1162"/>
            <p:cNvSpPr>
              <a:spLocks noChangeArrowheads="1"/>
            </p:cNvSpPr>
            <p:nvPr/>
          </p:nvSpPr>
          <p:spPr bwMode="auto">
            <a:xfrm>
              <a:off x="3254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55" name="Rectangle 1163"/>
            <p:cNvSpPr>
              <a:spLocks noChangeArrowheads="1"/>
            </p:cNvSpPr>
            <p:nvPr/>
          </p:nvSpPr>
          <p:spPr bwMode="auto">
            <a:xfrm>
              <a:off x="3572" y="3099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,600</a:t>
              </a:r>
              <a:endParaRPr lang="en-GB" altLang="fi-FI"/>
            </a:p>
          </p:txBody>
        </p:sp>
        <p:sp>
          <p:nvSpPr>
            <p:cNvPr id="60556" name="Rectangle 1164"/>
            <p:cNvSpPr>
              <a:spLocks noChangeArrowheads="1"/>
            </p:cNvSpPr>
            <p:nvPr/>
          </p:nvSpPr>
          <p:spPr bwMode="auto">
            <a:xfrm>
              <a:off x="3849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57" name="Rectangle 1165"/>
            <p:cNvSpPr>
              <a:spLocks noChangeArrowheads="1"/>
            </p:cNvSpPr>
            <p:nvPr/>
          </p:nvSpPr>
          <p:spPr bwMode="auto">
            <a:xfrm>
              <a:off x="4119" y="3099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1,269</a:t>
              </a:r>
              <a:endParaRPr lang="en-GB" altLang="fi-FI"/>
            </a:p>
          </p:txBody>
        </p:sp>
        <p:sp>
          <p:nvSpPr>
            <p:cNvPr id="60558" name="Rectangle 1166"/>
            <p:cNvSpPr>
              <a:spLocks noChangeArrowheads="1"/>
            </p:cNvSpPr>
            <p:nvPr/>
          </p:nvSpPr>
          <p:spPr bwMode="auto">
            <a:xfrm>
              <a:off x="4444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59" name="Rectangle 1167"/>
            <p:cNvSpPr>
              <a:spLocks noChangeArrowheads="1"/>
            </p:cNvSpPr>
            <p:nvPr/>
          </p:nvSpPr>
          <p:spPr bwMode="auto">
            <a:xfrm>
              <a:off x="4762" y="3099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,521</a:t>
              </a:r>
              <a:endParaRPr lang="en-GB" altLang="fi-FI"/>
            </a:p>
          </p:txBody>
        </p:sp>
        <p:sp>
          <p:nvSpPr>
            <p:cNvPr id="60560" name="Rectangle 1168"/>
            <p:cNvSpPr>
              <a:spLocks noChangeArrowheads="1"/>
            </p:cNvSpPr>
            <p:nvPr/>
          </p:nvSpPr>
          <p:spPr bwMode="auto">
            <a:xfrm>
              <a:off x="5039" y="3083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61" name="Rectangle 1169"/>
            <p:cNvSpPr>
              <a:spLocks noChangeArrowheads="1"/>
            </p:cNvSpPr>
            <p:nvPr/>
          </p:nvSpPr>
          <p:spPr bwMode="auto">
            <a:xfrm>
              <a:off x="5309" y="3099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3,093</a:t>
              </a:r>
              <a:endParaRPr lang="en-GB" altLang="fi-FI"/>
            </a:p>
          </p:txBody>
        </p:sp>
        <p:sp>
          <p:nvSpPr>
            <p:cNvPr id="60562" name="Rectangle 1170"/>
            <p:cNvSpPr>
              <a:spLocks noChangeArrowheads="1"/>
            </p:cNvSpPr>
            <p:nvPr/>
          </p:nvSpPr>
          <p:spPr bwMode="auto">
            <a:xfrm>
              <a:off x="873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63" name="Rectangle 1171"/>
            <p:cNvSpPr>
              <a:spLocks noChangeArrowheads="1"/>
            </p:cNvSpPr>
            <p:nvPr/>
          </p:nvSpPr>
          <p:spPr bwMode="auto">
            <a:xfrm>
              <a:off x="1119" y="3250"/>
              <a:ext cx="29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-1,011</a:t>
              </a:r>
              <a:endParaRPr lang="en-GB" altLang="fi-FI"/>
            </a:p>
          </p:txBody>
        </p:sp>
        <p:sp>
          <p:nvSpPr>
            <p:cNvPr id="60564" name="Rectangle 1172"/>
            <p:cNvSpPr>
              <a:spLocks noChangeArrowheads="1"/>
            </p:cNvSpPr>
            <p:nvPr/>
          </p:nvSpPr>
          <p:spPr bwMode="auto">
            <a:xfrm>
              <a:off x="1468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65" name="Rectangle 1173"/>
            <p:cNvSpPr>
              <a:spLocks noChangeArrowheads="1"/>
            </p:cNvSpPr>
            <p:nvPr/>
          </p:nvSpPr>
          <p:spPr bwMode="auto">
            <a:xfrm>
              <a:off x="1786" y="3250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,625</a:t>
              </a:r>
              <a:endParaRPr lang="en-GB" altLang="fi-FI"/>
            </a:p>
          </p:txBody>
        </p:sp>
        <p:sp>
          <p:nvSpPr>
            <p:cNvPr id="60566" name="Rectangle 1174"/>
            <p:cNvSpPr>
              <a:spLocks noChangeArrowheads="1"/>
            </p:cNvSpPr>
            <p:nvPr/>
          </p:nvSpPr>
          <p:spPr bwMode="auto">
            <a:xfrm>
              <a:off x="2063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67" name="Rectangle 1175"/>
            <p:cNvSpPr>
              <a:spLocks noChangeArrowheads="1"/>
            </p:cNvSpPr>
            <p:nvPr/>
          </p:nvSpPr>
          <p:spPr bwMode="auto">
            <a:xfrm>
              <a:off x="2333" y="3250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2,613</a:t>
              </a:r>
              <a:endParaRPr lang="en-GB" altLang="fi-FI"/>
            </a:p>
          </p:txBody>
        </p:sp>
        <p:sp>
          <p:nvSpPr>
            <p:cNvPr id="60568" name="Rectangle 1176"/>
            <p:cNvSpPr>
              <a:spLocks noChangeArrowheads="1"/>
            </p:cNvSpPr>
            <p:nvPr/>
          </p:nvSpPr>
          <p:spPr bwMode="auto">
            <a:xfrm>
              <a:off x="2659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69" name="Rectangle 1177"/>
            <p:cNvSpPr>
              <a:spLocks noChangeArrowheads="1"/>
            </p:cNvSpPr>
            <p:nvPr/>
          </p:nvSpPr>
          <p:spPr bwMode="auto">
            <a:xfrm>
              <a:off x="3095" y="3250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GB" altLang="fi-FI"/>
            </a:p>
          </p:txBody>
        </p:sp>
        <p:sp>
          <p:nvSpPr>
            <p:cNvPr id="60570" name="Rectangle 1178"/>
            <p:cNvSpPr>
              <a:spLocks noChangeArrowheads="1"/>
            </p:cNvSpPr>
            <p:nvPr/>
          </p:nvSpPr>
          <p:spPr bwMode="auto">
            <a:xfrm>
              <a:off x="3254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71" name="Rectangle 1179"/>
            <p:cNvSpPr>
              <a:spLocks noChangeArrowheads="1"/>
            </p:cNvSpPr>
            <p:nvPr/>
          </p:nvSpPr>
          <p:spPr bwMode="auto">
            <a:xfrm>
              <a:off x="3572" y="3250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,106</a:t>
              </a:r>
              <a:endParaRPr lang="en-GB" altLang="fi-FI"/>
            </a:p>
          </p:txBody>
        </p:sp>
        <p:sp>
          <p:nvSpPr>
            <p:cNvPr id="60572" name="Rectangle 1180"/>
            <p:cNvSpPr>
              <a:spLocks noChangeArrowheads="1"/>
            </p:cNvSpPr>
            <p:nvPr/>
          </p:nvSpPr>
          <p:spPr bwMode="auto">
            <a:xfrm>
              <a:off x="3849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73" name="Rectangle 1181"/>
            <p:cNvSpPr>
              <a:spLocks noChangeArrowheads="1"/>
            </p:cNvSpPr>
            <p:nvPr/>
          </p:nvSpPr>
          <p:spPr bwMode="auto">
            <a:xfrm>
              <a:off x="4167" y="3250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,364</a:t>
              </a:r>
              <a:endParaRPr lang="en-GB" altLang="fi-FI"/>
            </a:p>
          </p:txBody>
        </p:sp>
        <p:sp>
          <p:nvSpPr>
            <p:cNvPr id="60574" name="Rectangle 1182"/>
            <p:cNvSpPr>
              <a:spLocks noChangeArrowheads="1"/>
            </p:cNvSpPr>
            <p:nvPr/>
          </p:nvSpPr>
          <p:spPr bwMode="auto">
            <a:xfrm>
              <a:off x="4444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75" name="Rectangle 1183"/>
            <p:cNvSpPr>
              <a:spLocks noChangeArrowheads="1"/>
            </p:cNvSpPr>
            <p:nvPr/>
          </p:nvSpPr>
          <p:spPr bwMode="auto">
            <a:xfrm>
              <a:off x="4762" y="3250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,107</a:t>
              </a:r>
              <a:endParaRPr lang="en-GB" altLang="fi-FI"/>
            </a:p>
          </p:txBody>
        </p:sp>
        <p:sp>
          <p:nvSpPr>
            <p:cNvPr id="60576" name="Rectangle 1184"/>
            <p:cNvSpPr>
              <a:spLocks noChangeArrowheads="1"/>
            </p:cNvSpPr>
            <p:nvPr/>
          </p:nvSpPr>
          <p:spPr bwMode="auto">
            <a:xfrm>
              <a:off x="5039" y="323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77" name="Rectangle 1185"/>
            <p:cNvSpPr>
              <a:spLocks noChangeArrowheads="1"/>
            </p:cNvSpPr>
            <p:nvPr/>
          </p:nvSpPr>
          <p:spPr bwMode="auto">
            <a:xfrm>
              <a:off x="5309" y="3250"/>
              <a:ext cx="2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1,239</a:t>
              </a:r>
              <a:endParaRPr lang="en-GB" altLang="fi-FI"/>
            </a:p>
          </p:txBody>
        </p:sp>
        <p:sp>
          <p:nvSpPr>
            <p:cNvPr id="60578" name="Rectangle 1186"/>
            <p:cNvSpPr>
              <a:spLocks noChangeArrowheads="1"/>
            </p:cNvSpPr>
            <p:nvPr/>
          </p:nvSpPr>
          <p:spPr bwMode="auto">
            <a:xfrm>
              <a:off x="79" y="1573"/>
              <a:ext cx="810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79" name="Rectangle 1187"/>
            <p:cNvSpPr>
              <a:spLocks noChangeArrowheads="1"/>
            </p:cNvSpPr>
            <p:nvPr/>
          </p:nvSpPr>
          <p:spPr bwMode="auto">
            <a:xfrm>
              <a:off x="79" y="1875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80" name="Rectangle 1188"/>
            <p:cNvSpPr>
              <a:spLocks noChangeArrowheads="1"/>
            </p:cNvSpPr>
            <p:nvPr/>
          </p:nvSpPr>
          <p:spPr bwMode="auto">
            <a:xfrm>
              <a:off x="657" y="1883"/>
              <a:ext cx="20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SEX</a:t>
              </a:r>
              <a:endParaRPr lang="en-GB" altLang="fi-FI"/>
            </a:p>
          </p:txBody>
        </p:sp>
        <p:sp>
          <p:nvSpPr>
            <p:cNvPr id="60581" name="Rectangle 1189"/>
            <p:cNvSpPr>
              <a:spLocks noChangeArrowheads="1"/>
            </p:cNvSpPr>
            <p:nvPr/>
          </p:nvSpPr>
          <p:spPr bwMode="auto">
            <a:xfrm>
              <a:off x="79" y="2026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82" name="Rectangle 1190"/>
            <p:cNvSpPr>
              <a:spLocks noChangeArrowheads="1"/>
            </p:cNvSpPr>
            <p:nvPr/>
          </p:nvSpPr>
          <p:spPr bwMode="auto">
            <a:xfrm>
              <a:off x="322" y="2034"/>
              <a:ext cx="54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PSYCH DG</a:t>
              </a:r>
              <a:endParaRPr lang="en-GB" altLang="fi-FI"/>
            </a:p>
          </p:txBody>
        </p:sp>
        <p:sp>
          <p:nvSpPr>
            <p:cNvPr id="60583" name="Rectangle 1191"/>
            <p:cNvSpPr>
              <a:spLocks noChangeArrowheads="1"/>
            </p:cNvSpPr>
            <p:nvPr/>
          </p:nvSpPr>
          <p:spPr bwMode="auto">
            <a:xfrm>
              <a:off x="79" y="2177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84" name="Rectangle 1192"/>
            <p:cNvSpPr>
              <a:spLocks noChangeArrowheads="1"/>
            </p:cNvSpPr>
            <p:nvPr/>
          </p:nvSpPr>
          <p:spPr bwMode="auto">
            <a:xfrm>
              <a:off x="344" y="2185"/>
              <a:ext cx="52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FAM TYPE</a:t>
              </a:r>
              <a:endParaRPr lang="en-GB" altLang="fi-FI"/>
            </a:p>
          </p:txBody>
        </p:sp>
        <p:sp>
          <p:nvSpPr>
            <p:cNvPr id="60585" name="Rectangle 1193"/>
            <p:cNvSpPr>
              <a:spLocks noChangeArrowheads="1"/>
            </p:cNvSpPr>
            <p:nvPr/>
          </p:nvSpPr>
          <p:spPr bwMode="auto">
            <a:xfrm>
              <a:off x="79" y="2328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86" name="Rectangle 1194"/>
            <p:cNvSpPr>
              <a:spLocks noChangeArrowheads="1"/>
            </p:cNvSpPr>
            <p:nvPr/>
          </p:nvSpPr>
          <p:spPr bwMode="auto">
            <a:xfrm>
              <a:off x="395" y="2336"/>
              <a:ext cx="4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FSC 1966</a:t>
              </a:r>
              <a:endParaRPr lang="en-GB" altLang="fi-FI"/>
            </a:p>
          </p:txBody>
        </p:sp>
        <p:sp>
          <p:nvSpPr>
            <p:cNvPr id="60587" name="Rectangle 1195"/>
            <p:cNvSpPr>
              <a:spLocks noChangeArrowheads="1"/>
            </p:cNvSpPr>
            <p:nvPr/>
          </p:nvSpPr>
          <p:spPr bwMode="auto">
            <a:xfrm>
              <a:off x="79" y="2479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88" name="Rectangle 1196"/>
            <p:cNvSpPr>
              <a:spLocks noChangeArrowheads="1"/>
            </p:cNvSpPr>
            <p:nvPr/>
          </p:nvSpPr>
          <p:spPr bwMode="auto">
            <a:xfrm>
              <a:off x="267" y="2487"/>
              <a:ext cx="5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FSC 1966</a:t>
              </a:r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(1)</a:t>
              </a:r>
              <a:endParaRPr lang="en-GB" altLang="fi-FI"/>
            </a:p>
          </p:txBody>
        </p:sp>
        <p:sp>
          <p:nvSpPr>
            <p:cNvPr id="60589" name="Rectangle 1197"/>
            <p:cNvSpPr>
              <a:spLocks noChangeArrowheads="1"/>
            </p:cNvSpPr>
            <p:nvPr/>
          </p:nvSpPr>
          <p:spPr bwMode="auto">
            <a:xfrm>
              <a:off x="79" y="2630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90" name="Rectangle 1198"/>
            <p:cNvSpPr>
              <a:spLocks noChangeArrowheads="1"/>
            </p:cNvSpPr>
            <p:nvPr/>
          </p:nvSpPr>
          <p:spPr bwMode="auto">
            <a:xfrm>
              <a:off x="267" y="2638"/>
              <a:ext cx="59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FSC 1966</a:t>
              </a:r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(2)</a:t>
              </a:r>
              <a:endParaRPr lang="en-GB" altLang="fi-FI"/>
            </a:p>
          </p:txBody>
        </p:sp>
        <p:sp>
          <p:nvSpPr>
            <p:cNvPr id="60591" name="Rectangle 1199"/>
            <p:cNvSpPr>
              <a:spLocks noChangeArrowheads="1"/>
            </p:cNvSpPr>
            <p:nvPr/>
          </p:nvSpPr>
          <p:spPr bwMode="auto">
            <a:xfrm>
              <a:off x="79" y="2781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92" name="Rectangle 1200"/>
            <p:cNvSpPr>
              <a:spLocks noChangeArrowheads="1"/>
            </p:cNvSpPr>
            <p:nvPr/>
          </p:nvSpPr>
          <p:spPr bwMode="auto">
            <a:xfrm>
              <a:off x="96" y="2789"/>
              <a:ext cx="76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SCHOOL MARK</a:t>
              </a:r>
              <a:endParaRPr lang="en-GB" altLang="fi-FI"/>
            </a:p>
          </p:txBody>
        </p:sp>
        <p:sp>
          <p:nvSpPr>
            <p:cNvPr id="60593" name="Rectangle 1201"/>
            <p:cNvSpPr>
              <a:spLocks noChangeArrowheads="1"/>
            </p:cNvSpPr>
            <p:nvPr/>
          </p:nvSpPr>
          <p:spPr bwMode="auto">
            <a:xfrm>
              <a:off x="79" y="2932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94" name="Rectangle 1202"/>
            <p:cNvSpPr>
              <a:spLocks noChangeArrowheads="1"/>
            </p:cNvSpPr>
            <p:nvPr/>
          </p:nvSpPr>
          <p:spPr bwMode="auto">
            <a:xfrm>
              <a:off x="460" y="2940"/>
              <a:ext cx="4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CRIMES</a:t>
              </a:r>
              <a:endParaRPr lang="en-GB" altLang="fi-FI"/>
            </a:p>
          </p:txBody>
        </p:sp>
        <p:sp>
          <p:nvSpPr>
            <p:cNvPr id="60595" name="Rectangle 1203"/>
            <p:cNvSpPr>
              <a:spLocks noChangeArrowheads="1"/>
            </p:cNvSpPr>
            <p:nvPr/>
          </p:nvSpPr>
          <p:spPr bwMode="auto">
            <a:xfrm>
              <a:off x="79" y="3083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96" name="Rectangle 1204"/>
            <p:cNvSpPr>
              <a:spLocks noChangeArrowheads="1"/>
            </p:cNvSpPr>
            <p:nvPr/>
          </p:nvSpPr>
          <p:spPr bwMode="auto">
            <a:xfrm>
              <a:off x="332" y="3091"/>
              <a:ext cx="5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CRIMES</a:t>
              </a:r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(1)</a:t>
              </a:r>
              <a:endParaRPr lang="en-GB" altLang="fi-FI"/>
            </a:p>
          </p:txBody>
        </p:sp>
        <p:sp>
          <p:nvSpPr>
            <p:cNvPr id="60597" name="Rectangle 1205"/>
            <p:cNvSpPr>
              <a:spLocks noChangeArrowheads="1"/>
            </p:cNvSpPr>
            <p:nvPr/>
          </p:nvSpPr>
          <p:spPr bwMode="auto">
            <a:xfrm>
              <a:off x="79" y="3234"/>
              <a:ext cx="810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598" name="Rectangle 1206"/>
            <p:cNvSpPr>
              <a:spLocks noChangeArrowheads="1"/>
            </p:cNvSpPr>
            <p:nvPr/>
          </p:nvSpPr>
          <p:spPr bwMode="auto">
            <a:xfrm>
              <a:off x="332" y="3242"/>
              <a:ext cx="5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CRIMES</a:t>
              </a:r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(2)</a:t>
              </a:r>
              <a:endParaRPr lang="en-GB" altLang="fi-FI"/>
            </a:p>
          </p:txBody>
        </p:sp>
        <p:sp>
          <p:nvSpPr>
            <p:cNvPr id="60599" name="Rectangle 1207"/>
            <p:cNvSpPr>
              <a:spLocks noChangeArrowheads="1"/>
            </p:cNvSpPr>
            <p:nvPr/>
          </p:nvSpPr>
          <p:spPr bwMode="auto">
            <a:xfrm>
              <a:off x="873" y="1573"/>
              <a:ext cx="611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00" name="Rectangle 1208"/>
            <p:cNvSpPr>
              <a:spLocks noChangeArrowheads="1"/>
            </p:cNvSpPr>
            <p:nvPr/>
          </p:nvSpPr>
          <p:spPr bwMode="auto">
            <a:xfrm>
              <a:off x="1116" y="1748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endParaRPr lang="en-GB" altLang="fi-FI"/>
            </a:p>
          </p:txBody>
        </p:sp>
        <p:sp>
          <p:nvSpPr>
            <p:cNvPr id="60601" name="Rectangle 1209"/>
            <p:cNvSpPr>
              <a:spLocks noChangeArrowheads="1"/>
            </p:cNvSpPr>
            <p:nvPr/>
          </p:nvSpPr>
          <p:spPr bwMode="auto">
            <a:xfrm>
              <a:off x="1468" y="1573"/>
              <a:ext cx="611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02" name="Rectangle 1210"/>
            <p:cNvSpPr>
              <a:spLocks noChangeArrowheads="1"/>
            </p:cNvSpPr>
            <p:nvPr/>
          </p:nvSpPr>
          <p:spPr bwMode="auto">
            <a:xfrm>
              <a:off x="1683" y="1748"/>
              <a:ext cx="13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SE</a:t>
              </a:r>
              <a:endParaRPr lang="en-GB" altLang="fi-FI"/>
            </a:p>
          </p:txBody>
        </p:sp>
        <p:sp>
          <p:nvSpPr>
            <p:cNvPr id="60603" name="Rectangle 1211"/>
            <p:cNvSpPr>
              <a:spLocks noChangeArrowheads="1"/>
            </p:cNvSpPr>
            <p:nvPr/>
          </p:nvSpPr>
          <p:spPr bwMode="auto">
            <a:xfrm>
              <a:off x="2063" y="1573"/>
              <a:ext cx="611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04" name="Rectangle 1212"/>
            <p:cNvSpPr>
              <a:spLocks noChangeArrowheads="1"/>
            </p:cNvSpPr>
            <p:nvPr/>
          </p:nvSpPr>
          <p:spPr bwMode="auto">
            <a:xfrm>
              <a:off x="2238" y="1748"/>
              <a:ext cx="2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Wald</a:t>
              </a:r>
              <a:endParaRPr lang="en-GB" altLang="fi-FI"/>
            </a:p>
          </p:txBody>
        </p:sp>
        <p:sp>
          <p:nvSpPr>
            <p:cNvPr id="60605" name="Rectangle 1213"/>
            <p:cNvSpPr>
              <a:spLocks noChangeArrowheads="1"/>
            </p:cNvSpPr>
            <p:nvPr/>
          </p:nvSpPr>
          <p:spPr bwMode="auto">
            <a:xfrm>
              <a:off x="2659" y="1573"/>
              <a:ext cx="611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06" name="Rectangle 1214"/>
            <p:cNvSpPr>
              <a:spLocks noChangeArrowheads="1"/>
            </p:cNvSpPr>
            <p:nvPr/>
          </p:nvSpPr>
          <p:spPr bwMode="auto">
            <a:xfrm>
              <a:off x="2893" y="1748"/>
              <a:ext cx="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df</a:t>
              </a:r>
              <a:endParaRPr lang="en-GB" altLang="fi-FI"/>
            </a:p>
          </p:txBody>
        </p:sp>
        <p:sp>
          <p:nvSpPr>
            <p:cNvPr id="60607" name="Rectangle 1215"/>
            <p:cNvSpPr>
              <a:spLocks noChangeArrowheads="1"/>
            </p:cNvSpPr>
            <p:nvPr/>
          </p:nvSpPr>
          <p:spPr bwMode="auto">
            <a:xfrm>
              <a:off x="3254" y="1573"/>
              <a:ext cx="611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08" name="Rectangle 1216"/>
            <p:cNvSpPr>
              <a:spLocks noChangeArrowheads="1"/>
            </p:cNvSpPr>
            <p:nvPr/>
          </p:nvSpPr>
          <p:spPr bwMode="auto">
            <a:xfrm>
              <a:off x="3448" y="1748"/>
              <a:ext cx="17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Sig.</a:t>
              </a:r>
              <a:endParaRPr lang="en-GB" altLang="fi-FI"/>
            </a:p>
          </p:txBody>
        </p:sp>
        <p:sp>
          <p:nvSpPr>
            <p:cNvPr id="60609" name="Rectangle 1217"/>
            <p:cNvSpPr>
              <a:spLocks noChangeArrowheads="1"/>
            </p:cNvSpPr>
            <p:nvPr/>
          </p:nvSpPr>
          <p:spPr bwMode="auto">
            <a:xfrm>
              <a:off x="3849" y="1573"/>
              <a:ext cx="611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10" name="Rectangle 1218"/>
            <p:cNvSpPr>
              <a:spLocks noChangeArrowheads="1"/>
            </p:cNvSpPr>
            <p:nvPr/>
          </p:nvSpPr>
          <p:spPr bwMode="auto">
            <a:xfrm>
              <a:off x="3996" y="1748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Exp(B)</a:t>
              </a:r>
              <a:endParaRPr lang="en-GB" altLang="fi-FI"/>
            </a:p>
          </p:txBody>
        </p:sp>
        <p:sp>
          <p:nvSpPr>
            <p:cNvPr id="60611" name="Rectangle 1219"/>
            <p:cNvSpPr>
              <a:spLocks noChangeArrowheads="1"/>
            </p:cNvSpPr>
            <p:nvPr/>
          </p:nvSpPr>
          <p:spPr bwMode="auto">
            <a:xfrm>
              <a:off x="4444" y="172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12" name="Rectangle 1220"/>
            <p:cNvSpPr>
              <a:spLocks noChangeArrowheads="1"/>
            </p:cNvSpPr>
            <p:nvPr/>
          </p:nvSpPr>
          <p:spPr bwMode="auto">
            <a:xfrm>
              <a:off x="4603" y="1748"/>
              <a:ext cx="28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Lower</a:t>
              </a:r>
              <a:endParaRPr lang="en-GB" altLang="fi-FI"/>
            </a:p>
          </p:txBody>
        </p:sp>
        <p:sp>
          <p:nvSpPr>
            <p:cNvPr id="60613" name="Rectangle 1221"/>
            <p:cNvSpPr>
              <a:spLocks noChangeArrowheads="1"/>
            </p:cNvSpPr>
            <p:nvPr/>
          </p:nvSpPr>
          <p:spPr bwMode="auto">
            <a:xfrm>
              <a:off x="5039" y="1724"/>
              <a:ext cx="611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14" name="Rectangle 1222"/>
            <p:cNvSpPr>
              <a:spLocks noChangeArrowheads="1"/>
            </p:cNvSpPr>
            <p:nvPr/>
          </p:nvSpPr>
          <p:spPr bwMode="auto">
            <a:xfrm>
              <a:off x="5198" y="1748"/>
              <a:ext cx="28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Upper</a:t>
              </a:r>
              <a:endParaRPr lang="en-GB" altLang="fi-FI"/>
            </a:p>
          </p:txBody>
        </p:sp>
        <p:sp>
          <p:nvSpPr>
            <p:cNvPr id="60615" name="Rectangle 1223"/>
            <p:cNvSpPr>
              <a:spLocks noChangeArrowheads="1"/>
            </p:cNvSpPr>
            <p:nvPr/>
          </p:nvSpPr>
          <p:spPr bwMode="auto">
            <a:xfrm>
              <a:off x="4444" y="1573"/>
              <a:ext cx="1206" cy="1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16" name="Rectangle 1224"/>
            <p:cNvSpPr>
              <a:spLocks noChangeArrowheads="1"/>
            </p:cNvSpPr>
            <p:nvPr/>
          </p:nvSpPr>
          <p:spPr bwMode="auto">
            <a:xfrm>
              <a:off x="4650" y="1597"/>
              <a:ext cx="9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300">
                  <a:solidFill>
                    <a:srgbClr val="000000"/>
                  </a:solidFill>
                  <a:latin typeface="Arial" panose="020B0604020202020204" pitchFamily="34" charset="0"/>
                </a:rPr>
                <a:t>95,0% CI for Exp(B)</a:t>
              </a:r>
              <a:endParaRPr lang="en-GB" altLang="fi-FI"/>
            </a:p>
          </p:txBody>
        </p:sp>
        <p:sp>
          <p:nvSpPr>
            <p:cNvPr id="60617" name="Line 1225"/>
            <p:cNvSpPr>
              <a:spLocks noChangeShapeType="1"/>
            </p:cNvSpPr>
            <p:nvPr/>
          </p:nvSpPr>
          <p:spPr bwMode="auto">
            <a:xfrm>
              <a:off x="1468" y="1573"/>
              <a:ext cx="1" cy="1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18" name="Line 1226"/>
            <p:cNvSpPr>
              <a:spLocks noChangeShapeType="1"/>
            </p:cNvSpPr>
            <p:nvPr/>
          </p:nvSpPr>
          <p:spPr bwMode="auto">
            <a:xfrm>
              <a:off x="2063" y="1573"/>
              <a:ext cx="1" cy="1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19" name="Line 1227"/>
            <p:cNvSpPr>
              <a:spLocks noChangeShapeType="1"/>
            </p:cNvSpPr>
            <p:nvPr/>
          </p:nvSpPr>
          <p:spPr bwMode="auto">
            <a:xfrm>
              <a:off x="2659" y="1573"/>
              <a:ext cx="1" cy="1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0" name="Line 1228"/>
            <p:cNvSpPr>
              <a:spLocks noChangeShapeType="1"/>
            </p:cNvSpPr>
            <p:nvPr/>
          </p:nvSpPr>
          <p:spPr bwMode="auto">
            <a:xfrm>
              <a:off x="3254" y="1573"/>
              <a:ext cx="1" cy="1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1" name="Line 1229"/>
            <p:cNvSpPr>
              <a:spLocks noChangeShapeType="1"/>
            </p:cNvSpPr>
            <p:nvPr/>
          </p:nvSpPr>
          <p:spPr bwMode="auto">
            <a:xfrm>
              <a:off x="3849" y="1573"/>
              <a:ext cx="1" cy="1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2" name="Line 1230"/>
            <p:cNvSpPr>
              <a:spLocks noChangeShapeType="1"/>
            </p:cNvSpPr>
            <p:nvPr/>
          </p:nvSpPr>
          <p:spPr bwMode="auto">
            <a:xfrm>
              <a:off x="4444" y="1724"/>
              <a:ext cx="1" cy="16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3" name="Line 1231"/>
            <p:cNvSpPr>
              <a:spLocks noChangeShapeType="1"/>
            </p:cNvSpPr>
            <p:nvPr/>
          </p:nvSpPr>
          <p:spPr bwMode="auto">
            <a:xfrm>
              <a:off x="4444" y="1724"/>
              <a:ext cx="59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5" name="Line 1233"/>
            <p:cNvSpPr>
              <a:spLocks noChangeShapeType="1"/>
            </p:cNvSpPr>
            <p:nvPr/>
          </p:nvSpPr>
          <p:spPr bwMode="auto">
            <a:xfrm>
              <a:off x="5039" y="1724"/>
              <a:ext cx="1" cy="16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6" name="Line 1234"/>
            <p:cNvSpPr>
              <a:spLocks noChangeShapeType="1"/>
            </p:cNvSpPr>
            <p:nvPr/>
          </p:nvSpPr>
          <p:spPr bwMode="auto">
            <a:xfrm>
              <a:off x="5039" y="1724"/>
              <a:ext cx="5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7" name="Line 1235"/>
            <p:cNvSpPr>
              <a:spLocks noChangeShapeType="1"/>
            </p:cNvSpPr>
            <p:nvPr/>
          </p:nvSpPr>
          <p:spPr bwMode="auto">
            <a:xfrm>
              <a:off x="4444" y="1573"/>
              <a:ext cx="1" cy="18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8" name="Rectangle 1236"/>
            <p:cNvSpPr>
              <a:spLocks noChangeArrowheads="1"/>
            </p:cNvSpPr>
            <p:nvPr/>
          </p:nvSpPr>
          <p:spPr bwMode="auto">
            <a:xfrm>
              <a:off x="0" y="1287"/>
              <a:ext cx="5714" cy="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29" name="Rectangle 1237"/>
            <p:cNvSpPr>
              <a:spLocks noChangeArrowheads="1"/>
            </p:cNvSpPr>
            <p:nvPr/>
          </p:nvSpPr>
          <p:spPr bwMode="auto">
            <a:xfrm>
              <a:off x="0" y="1287"/>
              <a:ext cx="79" cy="2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0" name="Rectangle 1238"/>
            <p:cNvSpPr>
              <a:spLocks noChangeArrowheads="1"/>
            </p:cNvSpPr>
            <p:nvPr/>
          </p:nvSpPr>
          <p:spPr bwMode="auto">
            <a:xfrm>
              <a:off x="5635" y="1287"/>
              <a:ext cx="87" cy="2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1" name="Rectangle 1239"/>
            <p:cNvSpPr>
              <a:spLocks noChangeArrowheads="1"/>
            </p:cNvSpPr>
            <p:nvPr/>
          </p:nvSpPr>
          <p:spPr bwMode="auto">
            <a:xfrm>
              <a:off x="0" y="3385"/>
              <a:ext cx="5714" cy="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2" name="Line 1240"/>
            <p:cNvSpPr>
              <a:spLocks noChangeShapeType="1"/>
            </p:cNvSpPr>
            <p:nvPr/>
          </p:nvSpPr>
          <p:spPr bwMode="auto">
            <a:xfrm>
              <a:off x="79" y="1573"/>
              <a:ext cx="1" cy="18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3" name="Line 1241"/>
            <p:cNvSpPr>
              <a:spLocks noChangeShapeType="1"/>
            </p:cNvSpPr>
            <p:nvPr/>
          </p:nvSpPr>
          <p:spPr bwMode="auto">
            <a:xfrm>
              <a:off x="5642" y="1573"/>
              <a:ext cx="1" cy="18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4" name="Line 1242"/>
            <p:cNvSpPr>
              <a:spLocks noChangeShapeType="1"/>
            </p:cNvSpPr>
            <p:nvPr/>
          </p:nvSpPr>
          <p:spPr bwMode="auto">
            <a:xfrm>
              <a:off x="79" y="1573"/>
              <a:ext cx="555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5" name="Line 1243"/>
            <p:cNvSpPr>
              <a:spLocks noChangeShapeType="1"/>
            </p:cNvSpPr>
            <p:nvPr/>
          </p:nvSpPr>
          <p:spPr bwMode="auto">
            <a:xfrm>
              <a:off x="79" y="3393"/>
              <a:ext cx="556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6" name="Line 1244"/>
            <p:cNvSpPr>
              <a:spLocks noChangeShapeType="1"/>
            </p:cNvSpPr>
            <p:nvPr/>
          </p:nvSpPr>
          <p:spPr bwMode="auto">
            <a:xfrm>
              <a:off x="87" y="1883"/>
              <a:ext cx="55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0637" name="Line 1245"/>
            <p:cNvSpPr>
              <a:spLocks noChangeShapeType="1"/>
            </p:cNvSpPr>
            <p:nvPr/>
          </p:nvSpPr>
          <p:spPr bwMode="auto">
            <a:xfrm>
              <a:off x="881" y="1581"/>
              <a:ext cx="1" cy="17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216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24840ED-8B82-4E5B-AA51-EAD2C15E7727}" type="slidenum">
              <a:rPr lang="en-US" altLang="fi-FI"/>
              <a:pPr/>
              <a:t>18</a:t>
            </a:fld>
            <a:endParaRPr lang="en-US" altLang="fi-FI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1216"/>
            <a:ext cx="5410200" cy="1143000"/>
          </a:xfrm>
          <a:noFill/>
          <a:ln/>
        </p:spPr>
        <p:txBody>
          <a:bodyPr/>
          <a:lstStyle/>
          <a:p>
            <a:r>
              <a:rPr lang="en-US" altLang="fi-FI" dirty="0">
                <a:solidFill>
                  <a:schemeClr val="bg1"/>
                </a:solidFill>
              </a:rPr>
              <a:t>Analysis of variance</a:t>
            </a:r>
            <a:endParaRPr lang="en-US" altLang="fi-FI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72816"/>
            <a:ext cx="6096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ANOVA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en-US" altLang="fi-FI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One continuous outcome (dependent) variable</a:t>
            </a:r>
          </a:p>
          <a:p>
            <a:pPr>
              <a:lnSpc>
                <a:spcPct val="90000"/>
              </a:lnSpc>
            </a:pPr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MANOVA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en-US" altLang="fi-FI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Several continuous outcome variables</a:t>
            </a:r>
          </a:p>
          <a:p>
            <a:pPr>
              <a:lnSpc>
                <a:spcPct val="90000"/>
              </a:lnSpc>
            </a:pPr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Repeated measurements ANOVA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en-US" altLang="fi-FI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Same measurements are made several times on each subject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ANOVA, MANOVA and </a:t>
            </a:r>
            <a:r>
              <a:rPr lang="en-US" altLang="fi-FI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rANOVA</a:t>
            </a:r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en-US" altLang="fi-FI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Only categorical predictors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alt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ANCOVA, MANCOVA, </a:t>
            </a:r>
            <a:r>
              <a:rPr lang="en-US" altLang="fi-FI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rANCOVA</a:t>
            </a:r>
            <a:endParaRPr lang="en-US" altLang="fi-FI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en-US" altLang="fi-FI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Also continuous predictors</a:t>
            </a:r>
          </a:p>
        </p:txBody>
      </p:sp>
    </p:spTree>
    <p:extLst>
      <p:ext uri="{BB962C8B-B14F-4D97-AF65-F5344CB8AC3E}">
        <p14:creationId xmlns:p14="http://schemas.microsoft.com/office/powerpoint/2010/main" val="1730874244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95592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A7765BD-F87E-4DA3-8057-AEFB96B969B3}" type="slidenum">
              <a:rPr lang="en-US" altLang="fi-FI"/>
              <a:pPr/>
              <a:t>19</a:t>
            </a:fld>
            <a:endParaRPr lang="en-US" altLang="fi-FI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2400"/>
            <a:ext cx="7543800" cy="9906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Example question</a:t>
            </a:r>
            <a:endParaRPr lang="en-US" altLang="fi-F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8312" y="1524000"/>
            <a:ext cx="63246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Monotype Sorts" panose="05010101010101010101" pitchFamily="2" charset="2"/>
              <a:buNone/>
            </a:pPr>
            <a:r>
              <a:rPr lang="fi-FI" altLang="fi-FI" b="1">
                <a:solidFill>
                  <a:schemeClr val="bg1"/>
                </a:solidFill>
                <a:latin typeface="Times New Roman" panose="02020603050405020304" pitchFamily="18" charset="0"/>
              </a:rPr>
              <a:t>Difference in size of hippocampus </a:t>
            </a:r>
          </a:p>
          <a:p>
            <a:pPr>
              <a:buClr>
                <a:schemeClr val="bg2"/>
              </a:buClr>
            </a:pPr>
            <a:r>
              <a:rPr lang="fi-FI" altLang="fi-FI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Finland 1966 Birth Cohort </a:t>
            </a:r>
          </a:p>
          <a:p>
            <a:pPr lvl="1">
              <a:buClr>
                <a:srgbClr val="FF9966"/>
              </a:buClr>
            </a:pPr>
            <a:r>
              <a:rPr lang="fi-FI" altLang="fi-FI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study 1999-2001</a:t>
            </a:r>
          </a:p>
          <a:p>
            <a:pPr>
              <a:buClr>
                <a:schemeClr val="bg2"/>
              </a:buClr>
            </a:pPr>
            <a:r>
              <a:rPr lang="fi-FI" altLang="fi-FI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Schizophrenia patients (N=56) vs.    healthy controls (N=104)</a:t>
            </a:r>
          </a:p>
          <a:p>
            <a:pPr>
              <a:buClr>
                <a:schemeClr val="bg2"/>
              </a:buClr>
            </a:pPr>
            <a:r>
              <a:rPr lang="fi-FI" altLang="fi-FI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 measurements ANCOVA</a:t>
            </a:r>
          </a:p>
          <a:p>
            <a:pPr lvl="1">
              <a:buClr>
                <a:srgbClr val="FF9966"/>
              </a:buClr>
            </a:pPr>
            <a:r>
              <a:rPr lang="fi-FI" altLang="fi-FI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right and left side were thought as repeated measurements</a:t>
            </a:r>
          </a:p>
        </p:txBody>
      </p:sp>
    </p:spTree>
    <p:extLst>
      <p:ext uri="{BB962C8B-B14F-4D97-AF65-F5344CB8AC3E}">
        <p14:creationId xmlns:p14="http://schemas.microsoft.com/office/powerpoint/2010/main" val="319797844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33363"/>
            <a:ext cx="6096000" cy="1143000"/>
          </a:xfrm>
        </p:spPr>
        <p:txBody>
          <a:bodyPr/>
          <a:lstStyle/>
          <a:p>
            <a:pPr algn="ctr"/>
            <a:r>
              <a:rPr lang="fi-FI" altLang="fi-FI" sz="4000" b="0" smtClean="0">
                <a:solidFill>
                  <a:schemeClr val="bg1"/>
                </a:solidFill>
                <a:latin typeface="Arial" panose="020B0604020202020204" pitchFamily="34" charset="0"/>
              </a:rPr>
              <a:t>Sisältö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628800"/>
            <a:ext cx="586105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Tilastomenetelmien valinta</a:t>
            </a:r>
          </a:p>
          <a:p>
            <a:pPr>
              <a:lnSpc>
                <a:spcPct val="15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Regressiomallit</a:t>
            </a:r>
            <a:endParaRPr lang="fi-FI" altLang="fi-FI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Monitestaus</a:t>
            </a:r>
          </a:p>
          <a:p>
            <a:pPr>
              <a:lnSpc>
                <a:spcPct val="15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Tilastollinen voima</a:t>
            </a:r>
          </a:p>
          <a:p>
            <a:pPr>
              <a:lnSpc>
                <a:spcPct val="150000"/>
              </a:lnSpc>
            </a:pPr>
            <a:r>
              <a:rPr lang="fi-FI" altLang="fi-FI" dirty="0" smtClean="0">
                <a:solidFill>
                  <a:schemeClr val="bg1"/>
                </a:solidFill>
              </a:rPr>
              <a:t>Lähteitä</a:t>
            </a:r>
          </a:p>
          <a:p>
            <a:pPr>
              <a:lnSpc>
                <a:spcPct val="150000"/>
              </a:lnSpc>
            </a:pPr>
            <a:endParaRPr lang="fi-FI" altLang="fi-FI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i-FI" altLang="fi-FI" dirty="0" smtClean="0">
              <a:solidFill>
                <a:schemeClr val="bg1"/>
              </a:solidFill>
            </a:endParaRPr>
          </a:p>
        </p:txBody>
      </p:sp>
      <p:sp>
        <p:nvSpPr>
          <p:cNvPr id="3076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292877-78AD-4531-A4BE-408C036D0969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i-FI" sz="14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D76F9C-7B7C-42C9-92CE-F20195A7BAA9}" type="slidenum">
              <a:rPr lang="en-US" altLang="fi-FI"/>
              <a:pPr/>
              <a:t>20</a:t>
            </a:fld>
            <a:endParaRPr lang="en-US" altLang="fi-FI"/>
          </a:p>
        </p:txBody>
      </p:sp>
      <p:sp>
        <p:nvSpPr>
          <p:cNvPr id="655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3886200" cy="762000"/>
          </a:xfrm>
          <a:noFill/>
          <a:ln/>
        </p:spPr>
        <p:txBody>
          <a:bodyPr/>
          <a:lstStyle/>
          <a:p>
            <a:r>
              <a:rPr lang="en-US" altLang="fi-FI">
                <a:solidFill>
                  <a:schemeClr val="bg1"/>
                </a:solidFill>
              </a:rPr>
              <a:t>Example table</a:t>
            </a:r>
            <a:endParaRPr lang="en-US" altLang="fi-FI"/>
          </a:p>
        </p:txBody>
      </p:sp>
      <p:sp>
        <p:nvSpPr>
          <p:cNvPr id="65694" name="Rectangle 2206"/>
          <p:cNvSpPr>
            <a:spLocks noChangeArrowheads="1"/>
          </p:cNvSpPr>
          <p:nvPr/>
        </p:nvSpPr>
        <p:spPr bwMode="auto">
          <a:xfrm>
            <a:off x="3200400" y="1066800"/>
            <a:ext cx="5486400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7610" tIns="38088" bIns="0">
            <a:spAutoFit/>
          </a:bodyPr>
          <a:lstStyle>
            <a:lvl1pPr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97075" algn="l"/>
                <a:tab pos="2441575" algn="l"/>
                <a:tab pos="2930525" algn="l"/>
                <a:tab pos="348932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AU" altLang="fi-FI" sz="1800" b="1">
                <a:solidFill>
                  <a:schemeClr val="bg1"/>
                </a:solidFill>
                <a:cs typeface="Times New Roman" panose="02020603050405020304" pitchFamily="18" charset="0"/>
              </a:rPr>
              <a:t>Schizophrenia and Comparison subjects</a:t>
            </a:r>
          </a:p>
          <a:p>
            <a:r>
              <a:rPr lang="en-AU" altLang="fi-FI" sz="1800" b="1">
                <a:solidFill>
                  <a:schemeClr val="bg1"/>
                </a:solidFill>
                <a:cs typeface="Times New Roman" panose="02020603050405020304" pitchFamily="18" charset="0"/>
              </a:rPr>
              <a:t>Hippocampus volumes</a:t>
            </a:r>
            <a:endParaRPr lang="en-AU" altLang="fi-FI" sz="1800" b="1" baseline="30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US" altLang="fi-FI" sz="2000" b="1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 b="1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r>
              <a:rPr lang="en-AU" altLang="fi-FI" sz="2000" b="1">
                <a:solidFill>
                  <a:schemeClr val="bg1"/>
                </a:solidFill>
                <a:cs typeface="Times New Roman" panose="02020603050405020304" pitchFamily="18" charset="0"/>
              </a:rPr>
              <a:t>F</a:t>
            </a:r>
            <a:r>
              <a:rPr lang="en-AU" altLang="fi-FI" sz="1800" b="1">
                <a:solidFill>
                  <a:schemeClr val="bg1"/>
                </a:solidFill>
                <a:cs typeface="Times New Roman" panose="02020603050405020304" pitchFamily="18" charset="0"/>
              </a:rPr>
              <a:t>			Sig.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 b="1">
                <a:solidFill>
                  <a:schemeClr val="bg1"/>
                </a:solidFill>
                <a:cs typeface="Times New Roman" panose="02020603050405020304" pitchFamily="18" charset="0"/>
              </a:rPr>
              <a:t>Model 1</a:t>
            </a: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Within effect: side</a:t>
            </a:r>
            <a:r>
              <a:rPr lang="en-AU" altLang="fi-FI" sz="1800" baseline="30000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20.3			&lt; 0.001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Diagnosis		1.2			0.28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Gender		6.5			0.01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 b="1">
                <a:solidFill>
                  <a:schemeClr val="bg1"/>
                </a:solidFill>
                <a:cs typeface="Times New Roman" panose="02020603050405020304" pitchFamily="18" charset="0"/>
              </a:rPr>
              <a:t>Model 2</a:t>
            </a: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Within effect: side</a:t>
            </a:r>
            <a:r>
              <a:rPr lang="en-AU" altLang="fi-FI" sz="1800" baseline="30000">
                <a:solidFill>
                  <a:schemeClr val="bg1"/>
                </a:solidFill>
                <a:cs typeface="Times New Roman" panose="02020603050405020304" pitchFamily="18" charset="0"/>
              </a:rPr>
              <a:t>		</a:t>
            </a:r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0.81	  		0.37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Covariate: brain vol.		35.0			&lt; 0.001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Diagnosis		&lt; 0.01 		0.89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Gender		0.7	 		0.41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Familial psychosis		1.9			0.17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Perinatal risk		0.8			0.38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AU" altLang="fi-FI" sz="1800">
                <a:solidFill>
                  <a:schemeClr val="bg1"/>
                </a:solidFill>
                <a:cs typeface="Times New Roman" panose="02020603050405020304" pitchFamily="18" charset="0"/>
              </a:rPr>
              <a:t>Handedness		0.3			0.61</a:t>
            </a:r>
            <a:endParaRPr lang="en-AU" altLang="fi-FI" sz="20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en-AU" altLang="fi-FI" sz="4400">
              <a:solidFill>
                <a:schemeClr val="bg1"/>
              </a:solidFill>
            </a:endParaRPr>
          </a:p>
        </p:txBody>
      </p:sp>
      <p:sp>
        <p:nvSpPr>
          <p:cNvPr id="65695" name="Text Box 2207"/>
          <p:cNvSpPr txBox="1">
            <a:spLocks noChangeArrowheads="1"/>
          </p:cNvSpPr>
          <p:nvPr/>
        </p:nvSpPr>
        <p:spPr bwMode="auto">
          <a:xfrm>
            <a:off x="3136900" y="6324600"/>
            <a:ext cx="485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altLang="fi-FI" sz="1800">
                <a:solidFill>
                  <a:schemeClr val="bg1"/>
                </a:solidFill>
              </a:rPr>
              <a:t>Tanskanen et al. Schizophrenia Research (in press)</a:t>
            </a:r>
            <a:endParaRPr lang="en-GB" altLang="fi-FI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55418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5D78-5E99-499F-AA79-045BF38E1EE5}" type="slidenum">
              <a:rPr lang="en-US" altLang="fi-FI" smtClean="0"/>
              <a:pPr/>
              <a:t>21</a:t>
            </a:fld>
            <a:endParaRPr lang="en-US" alt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68" y="101356"/>
            <a:ext cx="6669732" cy="622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0592" y="6412170"/>
            <a:ext cx="6787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</a:rPr>
              <a:t>Uhari</a:t>
            </a:r>
            <a:r>
              <a:rPr lang="fi-FI" sz="2000" dirty="0">
                <a:solidFill>
                  <a:schemeClr val="bg1"/>
                </a:solidFill>
              </a:rPr>
              <a:t> ja </a:t>
            </a:r>
            <a:r>
              <a:rPr lang="fi-FI" sz="2000" dirty="0" smtClean="0">
                <a:solidFill>
                  <a:schemeClr val="bg1"/>
                </a:solidFill>
              </a:rPr>
              <a:t>Nieminen (2001). Epidemiologia ja Biostatistiikka.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9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1846263" y="188913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1846263" y="1341438"/>
            <a:ext cx="60960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Normaalijakautuneisuus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Visuaalinen tarkastelu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Keskiarvo vs. mediaani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Regressioanalyysin oletus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Muunnokset (logaritmi tms.)</a:t>
            </a:r>
          </a:p>
          <a:p>
            <a:pPr lvl="2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Voivat vaikeuttaa tulkintaa</a:t>
            </a:r>
          </a:p>
        </p:txBody>
      </p:sp>
      <p:sp>
        <p:nvSpPr>
          <p:cNvPr id="11268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535770-BFBD-410B-9852-E6B707B5C10E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1269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>
          <a:xfrm>
            <a:off x="1846263" y="188913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>
          <a:xfrm>
            <a:off x="1403350" y="1268413"/>
            <a:ext cx="740568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Havaintojen riippumattomuus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Jos hyvin suunniteltu tutkimus ei ole yleensä ongelma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Isoissa tutkimuksissa ei ole ongelma </a:t>
            </a:r>
          </a:p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Mittauksien luotettavuus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Huono luotettavuus vähentää tilastollista voimaa!</a:t>
            </a:r>
          </a:p>
          <a:p>
            <a:pPr>
              <a:lnSpc>
                <a:spcPct val="150000"/>
              </a:lnSpc>
            </a:pPr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12292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7271F7-F601-4611-89B1-C2C7AD3B302F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2293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1284288" y="1412875"/>
            <a:ext cx="7032625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Homoskedastisuus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Eli varianssin tulisi olla sama muuttujan eri tasoilla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Oletus regressioanalyysissa</a:t>
            </a:r>
          </a:p>
          <a:p>
            <a:pPr lvl="1">
              <a:lnSpc>
                <a:spcPct val="150000"/>
              </a:lnSpc>
            </a:pPr>
            <a:r>
              <a:rPr lang="fi-FI" altLang="fi-FI" smtClean="0">
                <a:solidFill>
                  <a:schemeClr val="bg1"/>
                </a:solidFill>
              </a:rPr>
              <a:t>Korkea heteroskedastisuus vähentää tilastollista voimaa!</a:t>
            </a:r>
          </a:p>
        </p:txBody>
      </p:sp>
      <p:sp>
        <p:nvSpPr>
          <p:cNvPr id="13316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DEFED0-2008-4D63-8979-D2A11418EB6D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3317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096000" cy="11430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Testien oletukset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1673225" y="1341438"/>
            <a:ext cx="7013575" cy="41148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Ei-lineariset yhteydet vähentävät voimaa normaalissa regressioanalyysissa</a:t>
            </a:r>
          </a:p>
          <a:p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14340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649DC1-0F18-406B-A6D1-3752579783E8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4341" name="Tekstiruutu 1"/>
          <p:cNvSpPr txBox="1">
            <a:spLocks noChangeArrowheads="1"/>
          </p:cNvSpPr>
          <p:nvPr/>
        </p:nvSpPr>
        <p:spPr bwMode="auto">
          <a:xfrm>
            <a:off x="2700338" y="5918200"/>
            <a:ext cx="4389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>
                <a:solidFill>
                  <a:schemeClr val="bg1"/>
                </a:solidFill>
              </a:rPr>
              <a:t>Osborne and Waters 2002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31322" r="50000" b="40508"/>
          <a:stretch>
            <a:fillRect/>
          </a:stretch>
        </p:blipFill>
        <p:spPr bwMode="auto">
          <a:xfrm>
            <a:off x="1166813" y="2565400"/>
            <a:ext cx="75199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AA31DD-3660-423E-B575-1848D4193CA9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pic>
        <p:nvPicPr>
          <p:cNvPr id="15363" name="Picture 2" descr="https://lh6.googleusercontent.com/-Uw3QedCJ0aU/T4aUo5XENWI/AAAAAAAADbc/78HbTUFtp5A/w506-h361/data-tor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03263"/>
            <a:ext cx="84375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155950" y="0"/>
            <a:ext cx="267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3600">
                <a:solidFill>
                  <a:schemeClr val="bg1"/>
                </a:solidFill>
              </a:rPr>
              <a:t>Monitestaus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28A28-9DA5-4E4E-9607-CA15D94FA9E7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27300" y="620713"/>
            <a:ext cx="317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 b="1">
                <a:solidFill>
                  <a:schemeClr val="bg1"/>
                </a:solidFill>
              </a:rPr>
              <a:t>Monitestaus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1835150" y="1916113"/>
            <a:ext cx="684053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-109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75000"/>
              <a:buFont typeface="Monotype Sorts" pitchFamily="-109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-109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i-FI" kern="0" dirty="0">
                <a:solidFill>
                  <a:schemeClr val="bg1"/>
                </a:solidFill>
              </a:rPr>
              <a:t>Hypoteesin asettaminen on tärkeää!</a:t>
            </a:r>
          </a:p>
          <a:p>
            <a:pPr>
              <a:defRPr/>
            </a:pPr>
            <a:r>
              <a:rPr lang="fi-FI" kern="0" dirty="0">
                <a:solidFill>
                  <a:schemeClr val="bg1"/>
                </a:solidFill>
              </a:rPr>
              <a:t>Data louhinta tai kalastelu (</a:t>
            </a:r>
            <a:r>
              <a:rPr lang="fi-FI" i="1" kern="0" dirty="0">
                <a:solidFill>
                  <a:schemeClr val="bg1"/>
                </a:solidFill>
              </a:rPr>
              <a:t>data </a:t>
            </a:r>
            <a:r>
              <a:rPr lang="fi-FI" i="1" kern="0" dirty="0" err="1">
                <a:solidFill>
                  <a:schemeClr val="bg1"/>
                </a:solidFill>
              </a:rPr>
              <a:t>fishing</a:t>
            </a:r>
            <a:r>
              <a:rPr lang="fi-FI" i="1" kern="0" dirty="0">
                <a:solidFill>
                  <a:schemeClr val="bg1"/>
                </a:solidFill>
              </a:rPr>
              <a:t>, data </a:t>
            </a:r>
            <a:r>
              <a:rPr lang="fi-FI" i="1" kern="0" dirty="0" err="1">
                <a:solidFill>
                  <a:schemeClr val="bg1"/>
                </a:solidFill>
              </a:rPr>
              <a:t>mining</a:t>
            </a:r>
            <a:r>
              <a:rPr lang="fi-FI" kern="0" dirty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r>
              <a:rPr lang="fi-FI" kern="0" dirty="0" err="1">
                <a:solidFill>
                  <a:schemeClr val="bg1"/>
                </a:solidFill>
              </a:rPr>
              <a:t>Monitestaus</a:t>
            </a:r>
            <a:r>
              <a:rPr lang="fi-FI" kern="0" dirty="0">
                <a:solidFill>
                  <a:schemeClr val="bg1"/>
                </a:solidFill>
              </a:rPr>
              <a:t> korjaukset</a:t>
            </a:r>
          </a:p>
          <a:p>
            <a:pPr lvl="1">
              <a:defRPr/>
            </a:pPr>
            <a:r>
              <a:rPr lang="fi-FI" kern="0" dirty="0">
                <a:solidFill>
                  <a:schemeClr val="bg1"/>
                </a:solidFill>
              </a:rPr>
              <a:t>esim. </a:t>
            </a:r>
            <a:r>
              <a:rPr lang="fi-FI" kern="0" dirty="0" err="1">
                <a:solidFill>
                  <a:schemeClr val="bg1"/>
                </a:solidFill>
              </a:rPr>
              <a:t>Bonferroni</a:t>
            </a:r>
            <a:r>
              <a:rPr lang="fi-FI" kern="0" dirty="0">
                <a:solidFill>
                  <a:schemeClr val="bg1"/>
                </a:solidFill>
              </a:rPr>
              <a:t> korjaus</a:t>
            </a:r>
          </a:p>
          <a:p>
            <a:pPr lvl="2">
              <a:defRPr/>
            </a:pPr>
            <a:r>
              <a:rPr lang="fi-FI" kern="0" dirty="0">
                <a:solidFill>
                  <a:schemeClr val="bg1"/>
                </a:solidFill>
              </a:rPr>
              <a:t>yksinkertainen, mutta konservatiivinen</a:t>
            </a:r>
          </a:p>
          <a:p>
            <a:pPr>
              <a:defRPr/>
            </a:pPr>
            <a:r>
              <a:rPr lang="fi-FI" kern="0" dirty="0" err="1">
                <a:solidFill>
                  <a:schemeClr val="bg1"/>
                </a:solidFill>
              </a:rPr>
              <a:t>Bootstrap-</a:t>
            </a:r>
            <a:r>
              <a:rPr lang="fi-FI" kern="0" dirty="0">
                <a:solidFill>
                  <a:schemeClr val="bg1"/>
                </a:solidFill>
              </a:rPr>
              <a:t> menetelmä</a:t>
            </a:r>
          </a:p>
          <a:p>
            <a:pPr>
              <a:defRPr/>
            </a:pPr>
            <a:r>
              <a:rPr lang="fi-FI" kern="0" dirty="0" err="1">
                <a:solidFill>
                  <a:schemeClr val="bg1"/>
                </a:solidFill>
              </a:rPr>
              <a:t>Post-Hoc</a:t>
            </a:r>
            <a:r>
              <a:rPr lang="fi-FI" kern="0" dirty="0">
                <a:solidFill>
                  <a:schemeClr val="bg1"/>
                </a:solidFill>
              </a:rPr>
              <a:t> testaus varianssianalyysissa</a:t>
            </a:r>
          </a:p>
          <a:p>
            <a:pPr>
              <a:defRPr/>
            </a:pPr>
            <a:endParaRPr lang="fi-FI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isällön paikkamerkki 2"/>
          <p:cNvSpPr>
            <a:spLocks noGrp="1"/>
          </p:cNvSpPr>
          <p:nvPr>
            <p:ph idx="1"/>
          </p:nvPr>
        </p:nvSpPr>
        <p:spPr>
          <a:xfrm>
            <a:off x="1331640" y="1340768"/>
            <a:ext cx="6696744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i-FI" altLang="fi-FI" sz="3600" dirty="0" smtClean="0">
                <a:solidFill>
                  <a:schemeClr val="bg1"/>
                </a:solidFill>
              </a:rPr>
              <a:t>Tilastollinen merkitsevyys vs. vaikutus (</a:t>
            </a:r>
            <a:r>
              <a:rPr lang="fi-FI" altLang="fi-FI" sz="3600" i="1" dirty="0" err="1" smtClean="0">
                <a:solidFill>
                  <a:schemeClr val="bg1"/>
                </a:solidFill>
              </a:rPr>
              <a:t>effect</a:t>
            </a:r>
            <a:r>
              <a:rPr lang="fi-FI" altLang="fi-FI" sz="3600" dirty="0" smtClean="0">
                <a:solidFill>
                  <a:schemeClr val="bg1"/>
                </a:solidFill>
              </a:rPr>
              <a:t>) ?</a:t>
            </a:r>
          </a:p>
          <a:p>
            <a:pPr>
              <a:spcBef>
                <a:spcPts val="1800"/>
              </a:spcBef>
            </a:pPr>
            <a:r>
              <a:rPr lang="en-US" altLang="fi-FI" sz="3600" i="1" dirty="0" smtClean="0">
                <a:solidFill>
                  <a:schemeClr val="bg1"/>
                </a:solidFill>
              </a:rPr>
              <a:t>“The difference between ‘significant’ and ‘not significant’ is not itself statistically significant”</a:t>
            </a:r>
            <a:endParaRPr lang="fi-FI" altLang="fi-FI" sz="3600" i="1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fi-FI" altLang="fi-FI" sz="3600" i="1" dirty="0" smtClean="0">
                <a:solidFill>
                  <a:schemeClr val="bg1"/>
                </a:solidFill>
              </a:rPr>
              <a:t>”</a:t>
            </a:r>
            <a:r>
              <a:rPr lang="fi-FI" altLang="fi-FI" sz="3600" i="1" dirty="0" err="1" smtClean="0">
                <a:solidFill>
                  <a:schemeClr val="bg1"/>
                </a:solidFill>
              </a:rPr>
              <a:t>Absence</a:t>
            </a:r>
            <a:r>
              <a:rPr lang="fi-FI" altLang="fi-FI" sz="3600" i="1" dirty="0" smtClean="0">
                <a:solidFill>
                  <a:schemeClr val="bg1"/>
                </a:solidFill>
              </a:rPr>
              <a:t> of </a:t>
            </a:r>
            <a:r>
              <a:rPr lang="fi-FI" altLang="fi-FI" sz="3600" i="1" dirty="0" err="1" smtClean="0">
                <a:solidFill>
                  <a:schemeClr val="bg1"/>
                </a:solidFill>
              </a:rPr>
              <a:t>evidence</a:t>
            </a:r>
            <a:r>
              <a:rPr lang="fi-FI" altLang="fi-FI" sz="3600" i="1" dirty="0" smtClean="0">
                <a:solidFill>
                  <a:schemeClr val="bg1"/>
                </a:solidFill>
              </a:rPr>
              <a:t> is </a:t>
            </a:r>
            <a:r>
              <a:rPr lang="fi-FI" altLang="fi-FI" sz="3600" i="1" dirty="0" err="1" smtClean="0">
                <a:solidFill>
                  <a:schemeClr val="bg1"/>
                </a:solidFill>
              </a:rPr>
              <a:t>not</a:t>
            </a:r>
            <a:r>
              <a:rPr lang="fi-FI" altLang="fi-FI" sz="3600" i="1" dirty="0" smtClean="0">
                <a:solidFill>
                  <a:schemeClr val="bg1"/>
                </a:solidFill>
              </a:rPr>
              <a:t> </a:t>
            </a:r>
            <a:r>
              <a:rPr lang="fi-FI" altLang="fi-FI" sz="3600" i="1" dirty="0" err="1" smtClean="0">
                <a:solidFill>
                  <a:schemeClr val="bg1"/>
                </a:solidFill>
              </a:rPr>
              <a:t>evidence</a:t>
            </a:r>
            <a:r>
              <a:rPr lang="fi-FI" altLang="fi-FI" sz="3600" i="1" dirty="0" smtClean="0">
                <a:solidFill>
                  <a:schemeClr val="bg1"/>
                </a:solidFill>
              </a:rPr>
              <a:t> of </a:t>
            </a:r>
            <a:r>
              <a:rPr lang="fi-FI" altLang="fi-FI" sz="3600" i="1" dirty="0" err="1" smtClean="0">
                <a:solidFill>
                  <a:schemeClr val="bg1"/>
                </a:solidFill>
              </a:rPr>
              <a:t>absence</a:t>
            </a:r>
            <a:r>
              <a:rPr lang="fi-FI" altLang="fi-FI" sz="3600" i="1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411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3A7706-B643-4210-A502-48DB0ECCFBD6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59832" y="188640"/>
            <a:ext cx="246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400" b="1" dirty="0">
                <a:solidFill>
                  <a:schemeClr val="bg1"/>
                </a:solidFill>
              </a:rPr>
              <a:t>Tulkinta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A104C4-EF62-4EE4-A765-AB188742F2E2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3203575" y="333375"/>
            <a:ext cx="5734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fi-FI" sz="7200" b="1">
                <a:solidFill>
                  <a:schemeClr val="bg1"/>
                </a:solidFill>
                <a:latin typeface="Arial Narrow" panose="020B0606020202030204" pitchFamily="34" charset="0"/>
              </a:rPr>
              <a:t>Voima</a:t>
            </a:r>
            <a:endParaRPr lang="en-US" altLang="fi-FI" sz="72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19460" name="Picture 2" descr="http://www.bayesian-inference.com/images/ban-samplesiz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74263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09899" y="452463"/>
            <a:ext cx="8208962" cy="11049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70000"/>
              </a:lnSpc>
              <a:defRPr/>
            </a:pP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Menetelmän valinta (2 ryhmää)</a:t>
            </a:r>
            <a:endParaRPr lang="fi-FI" sz="4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95537" y="1628800"/>
            <a:ext cx="1937370" cy="64135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800">
                <a:solidFill>
                  <a:schemeClr val="bg1"/>
                </a:solidFill>
                <a:latin typeface="+mn-lt"/>
              </a:rPr>
              <a:t>EI, koska laatua mittaava vaste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6324849" y="1628800"/>
            <a:ext cx="1937369" cy="92333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800" dirty="0">
                <a:solidFill>
                  <a:schemeClr val="bg1"/>
                </a:solidFill>
                <a:latin typeface="+mn-lt"/>
              </a:rPr>
              <a:t>EI, koska vasteen jakauma hyvin vino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3003799" y="4389338"/>
            <a:ext cx="2571750" cy="178510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Vertaile keskiarvoja ryhmien välillä</a:t>
            </a:r>
          </a:p>
          <a:p>
            <a:pPr eaLnBrk="1" hangingPunct="1">
              <a:spcBef>
                <a:spcPts val="12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-  kahden riippumattoman ryhmän t-testi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6432799" y="4389338"/>
            <a:ext cx="2214562" cy="147732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Ilmoita mediaanit</a:t>
            </a:r>
          </a:p>
          <a:p>
            <a:pPr eaLnBrk="1" hangingPunct="1">
              <a:spcBef>
                <a:spcPts val="12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-  parametriton testi: Mann-Whitneyn testi </a:t>
            </a: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289174" y="4389338"/>
            <a:ext cx="2214562" cy="132343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fi-FI" altLang="fi-FI" sz="2000" dirty="0" err="1">
                <a:solidFill>
                  <a:schemeClr val="bg1"/>
                </a:solidFill>
                <a:latin typeface="+mn-lt"/>
              </a:rPr>
              <a:t>Ristiintaulukko</a:t>
            </a:r>
            <a:endParaRPr lang="fi-FI" altLang="fi-FI" sz="20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 - prosentit</a:t>
            </a:r>
          </a:p>
          <a:p>
            <a:pPr eaLnBrk="1" hangingPunct="1">
              <a:spcBef>
                <a:spcPts val="12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-  khiin neliötesti</a:t>
            </a: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3212234" y="1691730"/>
            <a:ext cx="1857375" cy="1749425"/>
          </a:xfrm>
          <a:prstGeom prst="flowChartDecision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>
            <a:off x="5041034" y="2602955"/>
            <a:ext cx="239871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7403233" y="2604543"/>
            <a:ext cx="36513" cy="1400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4126634" y="3442743"/>
            <a:ext cx="1588" cy="608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1154834" y="2602955"/>
            <a:ext cx="20891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flipH="1">
            <a:off x="1154833" y="2604543"/>
            <a:ext cx="1" cy="1400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17034" y="2193380"/>
            <a:ext cx="123825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altLang="fi-FI" sz="1600" b="1" dirty="0">
                <a:ln w="0"/>
                <a:solidFill>
                  <a:schemeClr val="bg1"/>
                </a:solidFill>
                <a:latin typeface="+mn-lt"/>
              </a:rPr>
              <a:t>Voiko keskiarvoa käyttää?</a:t>
            </a:r>
            <a:endParaRPr lang="fi-FI" altLang="fi-FI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4347328" y="3619972"/>
            <a:ext cx="767052" cy="40005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Kyllä</a:t>
            </a:r>
            <a:endParaRPr lang="fi-FI" altLang="fi-FI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703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5C9134-A326-4F21-B91A-EC23B149FD07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1763713" y="333375"/>
            <a:ext cx="639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6000" b="1">
                <a:solidFill>
                  <a:schemeClr val="bg1"/>
                </a:solidFill>
                <a:latin typeface="Arial Narrow" panose="020B0606020202030204" pitchFamily="34" charset="0"/>
              </a:rPr>
              <a:t>Voima-analyysit</a:t>
            </a:r>
          </a:p>
        </p:txBody>
      </p:sp>
      <p:sp>
        <p:nvSpPr>
          <p:cNvPr id="22532" name="Subtitle 2"/>
          <p:cNvSpPr txBox="1">
            <a:spLocks/>
          </p:cNvSpPr>
          <p:nvPr/>
        </p:nvSpPr>
        <p:spPr bwMode="auto">
          <a:xfrm>
            <a:off x="1476375" y="1484313"/>
            <a:ext cx="63357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Monotype Sorts" panose="05010101010101010101" pitchFamily="2" charset="2"/>
              <a:buNone/>
            </a:pPr>
            <a:r>
              <a:rPr lang="fi-FI" altLang="fi-FI">
                <a:solidFill>
                  <a:schemeClr val="bg1"/>
                </a:solidFill>
              </a:rPr>
              <a:t>Tarvittavat tiedot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Tutkittavien määrä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Tärkeimmän vasteen esiintyvyys (odotettu vastetapahtumien määrä)</a:t>
            </a:r>
          </a:p>
          <a:p>
            <a:pPr>
              <a:lnSpc>
                <a:spcPct val="150000"/>
              </a:lnSpc>
              <a:buFont typeface="Monotype Sorts" panose="05010101010101010101" pitchFamily="2" charset="2"/>
              <a:buNone/>
            </a:pPr>
            <a:r>
              <a:rPr lang="fi-FI" altLang="fi-FI">
                <a:solidFill>
                  <a:schemeClr val="bg1"/>
                </a:solidFill>
              </a:rPr>
              <a:t>Tehtävät oletukset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Vaikutuksen koko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Tilastollisen merkitsevyyden raja (</a:t>
            </a:r>
            <a:r>
              <a:rPr lang="el-GR" altLang="fi-FI" sz="2400">
                <a:solidFill>
                  <a:schemeClr val="bg1"/>
                </a:solidFill>
              </a:rPr>
              <a:t>α</a:t>
            </a:r>
            <a:r>
              <a:rPr lang="fi-FI" altLang="fi-FI" sz="2400">
                <a:solidFill>
                  <a:schemeClr val="bg1"/>
                </a:solidFill>
              </a:rPr>
              <a:t>)</a:t>
            </a:r>
            <a:endParaRPr lang="el-GR" altLang="fi-FI" sz="240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Tilastollinen voima (1-</a:t>
            </a:r>
            <a:r>
              <a:rPr lang="el-GR" altLang="fi-FI" sz="2400">
                <a:solidFill>
                  <a:schemeClr val="bg1"/>
                </a:solidFill>
              </a:rPr>
              <a:t>β</a:t>
            </a:r>
            <a:r>
              <a:rPr lang="fi-FI" altLang="fi-FI" sz="2400">
                <a:solidFill>
                  <a:schemeClr val="bg1"/>
                </a:solidFill>
              </a:rPr>
              <a:t>)</a:t>
            </a:r>
            <a:endParaRPr lang="el-GR" altLang="fi-FI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Monotype Sorts" panose="05010101010101010101" pitchFamily="2" charset="2"/>
              <a:buNone/>
            </a:pPr>
            <a:endParaRPr lang="fi-FI" alt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6ACFC5-718A-40BA-9870-B426DB6F18E3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5949950"/>
            <a:ext cx="86947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Suresh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KP &amp;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Chandrashekara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S. J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Hum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Reprod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fi-FI" sz="180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Sci</a:t>
            </a:r>
            <a:r>
              <a:rPr lang="fi-FI" sz="1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2012; 5: 7–13. </a:t>
            </a:r>
          </a:p>
        </p:txBody>
      </p:sp>
      <p:sp>
        <p:nvSpPr>
          <p:cNvPr id="23556" name="Subtitle 2"/>
          <p:cNvSpPr txBox="1">
            <a:spLocks/>
          </p:cNvSpPr>
          <p:nvPr/>
        </p:nvSpPr>
        <p:spPr bwMode="auto">
          <a:xfrm>
            <a:off x="601663" y="398463"/>
            <a:ext cx="8137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>
                <a:solidFill>
                  <a:schemeClr val="bg1"/>
                </a:solidFill>
              </a:rPr>
              <a:t>Alfa eli merkitsevyystaso (esim. 0.05 tai 5%)</a:t>
            </a:r>
          </a:p>
          <a:p>
            <a:pPr lvl="1"/>
            <a:r>
              <a:rPr lang="en-US" altLang="fi-FI" sz="2400">
                <a:solidFill>
                  <a:schemeClr val="bg1"/>
                </a:solidFill>
              </a:rPr>
              <a:t>Todennäköisyys että ero löytyy vaikka sitä ei ole olemassa (väärä positiivinen löydös)</a:t>
            </a:r>
          </a:p>
          <a:p>
            <a:r>
              <a:rPr lang="fi-FI" altLang="fi-FI">
                <a:solidFill>
                  <a:schemeClr val="bg1"/>
                </a:solidFill>
              </a:rPr>
              <a:t>Beta eli voima (esim 0.8 tai 80%)</a:t>
            </a:r>
          </a:p>
          <a:p>
            <a:pPr lvl="1"/>
            <a:r>
              <a:rPr lang="fi-FI" altLang="fi-FI" sz="2400">
                <a:solidFill>
                  <a:schemeClr val="bg1"/>
                </a:solidFill>
              </a:rPr>
              <a:t>Todennäköisyys että löydetty ero on todellinen</a:t>
            </a:r>
          </a:p>
          <a:p>
            <a:r>
              <a:rPr lang="fi-FI" altLang="fi-FI">
                <a:solidFill>
                  <a:schemeClr val="bg1"/>
                </a:solidFill>
              </a:rPr>
              <a:t>Välianalyysit (</a:t>
            </a:r>
            <a:r>
              <a:rPr lang="fi-FI" altLang="fi-FI" i="1">
                <a:solidFill>
                  <a:schemeClr val="bg1"/>
                </a:solidFill>
              </a:rPr>
              <a:t>interim analyses)</a:t>
            </a:r>
            <a:r>
              <a:rPr lang="fi-FI" altLang="fi-FI">
                <a:solidFill>
                  <a:schemeClr val="bg1"/>
                </a:solidFill>
              </a:rPr>
              <a:t> ovat etukäteen (</a:t>
            </a:r>
            <a:r>
              <a:rPr lang="fi-FI" altLang="fi-FI" i="1">
                <a:solidFill>
                  <a:schemeClr val="bg1"/>
                </a:solidFill>
              </a:rPr>
              <a:t>a priori</a:t>
            </a:r>
            <a:r>
              <a:rPr lang="fi-FI" altLang="fi-FI">
                <a:solidFill>
                  <a:schemeClr val="bg1"/>
                </a:solidFill>
              </a:rPr>
              <a:t>) suunniteltuja analyyseja meneillään olevaan kliiniseen kokeeseen</a:t>
            </a:r>
          </a:p>
          <a:p>
            <a:pPr lvl="1"/>
            <a:r>
              <a:rPr lang="fi-FI" altLang="fi-FI" sz="2400">
                <a:solidFill>
                  <a:schemeClr val="bg1"/>
                </a:solidFill>
              </a:rPr>
              <a:t>Syyt eettisiä tai taloudellisia</a:t>
            </a:r>
          </a:p>
          <a:p>
            <a:pPr lvl="1"/>
            <a:r>
              <a:rPr lang="fi-FI" altLang="fi-FI" sz="2400">
                <a:solidFill>
                  <a:schemeClr val="bg1"/>
                </a:solidFill>
              </a:rPr>
              <a:t>α – virhe kasvaa</a:t>
            </a:r>
          </a:p>
          <a:p>
            <a:pPr lvl="1"/>
            <a:r>
              <a:rPr lang="fi-FI" altLang="fi-FI" sz="2400">
                <a:solidFill>
                  <a:schemeClr val="bg1"/>
                </a:solidFill>
              </a:rPr>
              <a:t>Voima voi jäädä riittämättömäksi?</a:t>
            </a:r>
          </a:p>
          <a:p>
            <a:endParaRPr lang="fi-FI" alt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715963" y="1046163"/>
            <a:ext cx="4552950" cy="4114800"/>
          </a:xfrm>
        </p:spPr>
        <p:txBody>
          <a:bodyPr/>
          <a:lstStyle/>
          <a:p>
            <a:r>
              <a:rPr lang="fi-FI" altLang="fi-FI" smtClean="0">
                <a:solidFill>
                  <a:schemeClr val="bg1"/>
                </a:solidFill>
              </a:rPr>
              <a:t>Erilaisia asetelmia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Keskiarvojen erot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Osuuksien erot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Monimuuttujamallit</a:t>
            </a:r>
          </a:p>
          <a:p>
            <a:r>
              <a:rPr lang="fi-FI" altLang="fi-FI" smtClean="0">
                <a:solidFill>
                  <a:schemeClr val="bg1"/>
                </a:solidFill>
              </a:rPr>
              <a:t>Erilaisia ohjelmia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Nettilaskurit </a:t>
            </a:r>
          </a:p>
          <a:p>
            <a:pPr lvl="1"/>
            <a:r>
              <a:rPr lang="fi-FI" altLang="fi-FI" smtClean="0">
                <a:solidFill>
                  <a:schemeClr val="bg1"/>
                </a:solidFill>
              </a:rPr>
              <a:t>Spesifit ohjelmat </a:t>
            </a:r>
          </a:p>
          <a:p>
            <a:pPr lvl="2"/>
            <a:r>
              <a:rPr lang="fi-FI" altLang="fi-FI" smtClean="0">
                <a:solidFill>
                  <a:schemeClr val="bg1"/>
                </a:solidFill>
              </a:rPr>
              <a:t>SPSS sample power, …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C94B25-2B05-4593-8162-538B67EFB7A5}" type="slidenum">
              <a:rPr lang="en-US" altLang="fi-FI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fi-FI" sz="1400">
              <a:solidFill>
                <a:schemeClr val="bg1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6037263"/>
            <a:ext cx="8207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i-FI" altLang="fi-FI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http://homepage.stat.uiowa.edu/~rlenth/Power/index.html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6" t="18576" r="46484" b="34984"/>
          <a:stretch>
            <a:fillRect/>
          </a:stretch>
        </p:blipFill>
        <p:spPr bwMode="auto">
          <a:xfrm>
            <a:off x="5724525" y="404813"/>
            <a:ext cx="310197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4067175" y="5013325"/>
            <a:ext cx="1225550" cy="787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C08C80-FB38-4944-8FAB-A9469E6BEAC0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5969000"/>
            <a:ext cx="8694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Suresh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KP &amp;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Chandrashekara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S.  J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Hum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Reprod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fi-FI" sz="2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Sci</a:t>
            </a:r>
            <a:r>
              <a:rPr lang="fi-FI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 2012; 5: 7–13. </a:t>
            </a:r>
          </a:p>
        </p:txBody>
      </p:sp>
      <p:sp>
        <p:nvSpPr>
          <p:cNvPr id="25604" name="Subtitle 2"/>
          <p:cNvSpPr txBox="1">
            <a:spLocks/>
          </p:cNvSpPr>
          <p:nvPr/>
        </p:nvSpPr>
        <p:spPr bwMode="auto">
          <a:xfrm>
            <a:off x="638175" y="765175"/>
            <a:ext cx="8399463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2950" indent="-3429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i-FI" altLang="fi-FI">
                <a:solidFill>
                  <a:schemeClr val="bg1"/>
                </a:solidFill>
              </a:rPr>
              <a:t>Tutkimusasetelma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Kliinisissä kokeissa pienempi otoskoko on riittävä</a:t>
            </a:r>
          </a:p>
          <a:p>
            <a:pPr>
              <a:lnSpc>
                <a:spcPct val="150000"/>
              </a:lnSpc>
            </a:pPr>
            <a:r>
              <a:rPr lang="fi-FI" altLang="fi-FI">
                <a:solidFill>
                  <a:schemeClr val="bg1"/>
                </a:solidFill>
              </a:rPr>
              <a:t>Varianssi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Suurempi varianssi vaatii isompaa aineistoa ryhmäerojen löytämiseksi</a:t>
            </a:r>
          </a:p>
          <a:p>
            <a:pPr>
              <a:lnSpc>
                <a:spcPct val="150000"/>
              </a:lnSpc>
            </a:pPr>
            <a:r>
              <a:rPr lang="fi-FI" altLang="fi-FI">
                <a:solidFill>
                  <a:schemeClr val="bg1"/>
                </a:solidFill>
              </a:rPr>
              <a:t>Seurantatutkimukset</a:t>
            </a:r>
          </a:p>
          <a:p>
            <a:pPr lvl="1">
              <a:lnSpc>
                <a:spcPct val="150000"/>
              </a:lnSpc>
            </a:pPr>
            <a:r>
              <a:rPr lang="fi-FI" altLang="fi-FI" sz="2400">
                <a:solidFill>
                  <a:schemeClr val="bg1"/>
                </a:solidFill>
              </a:rPr>
              <a:t>Huomioi kato (muutot, kuolemat, kieltäytymiset)</a:t>
            </a:r>
            <a:endParaRPr lang="el-GR" altLang="fi-FI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i-FI" altLang="fi-F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>
          <a:xfrm>
            <a:off x="684213" y="125413"/>
            <a:ext cx="93599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fi-FI" sz="4400" smtClean="0">
                <a:solidFill>
                  <a:schemeClr val="bg1"/>
                </a:solidFill>
                <a:latin typeface="Arial" panose="020B0604020202020204" pitchFamily="34" charset="0"/>
              </a:rPr>
              <a:t>Miten ei tule raportoida ei-merkitseviä tuloksia!</a:t>
            </a:r>
            <a:endParaRPr lang="fi-FI" altLang="fi-FI" sz="4400" smtClean="0"/>
          </a:p>
        </p:txBody>
      </p:sp>
      <p:sp>
        <p:nvSpPr>
          <p:cNvPr id="38915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07ED59-15DB-4E6B-A302-279A1168E8E9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39940" name="Suorakulmio 1"/>
          <p:cNvSpPr>
            <a:spLocks noChangeArrowheads="1"/>
          </p:cNvSpPr>
          <p:nvPr/>
        </p:nvSpPr>
        <p:spPr bwMode="auto">
          <a:xfrm>
            <a:off x="179388" y="6213475"/>
            <a:ext cx="1012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i-FI" sz="2000">
                <a:solidFill>
                  <a:schemeClr val="bg1">
                    <a:lumMod val="75000"/>
                    <a:lumOff val="25000"/>
                  </a:schemeClr>
                </a:solidFill>
                <a:latin typeface="Arial" charset="0"/>
              </a:rPr>
              <a:t>http://mchankins.wordpress.com/2013/04/21/still-not-significant-2/</a:t>
            </a:r>
          </a:p>
        </p:txBody>
      </p:sp>
      <p:sp>
        <p:nvSpPr>
          <p:cNvPr id="38917" name="Suorakulmio 2"/>
          <p:cNvSpPr>
            <a:spLocks noChangeArrowheads="1"/>
          </p:cNvSpPr>
          <p:nvPr/>
        </p:nvSpPr>
        <p:spPr bwMode="auto">
          <a:xfrm>
            <a:off x="420688" y="1557338"/>
            <a:ext cx="85185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 clear, strong trend (p=0.09)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an encouraging trend (p&lt;0.1)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an important trend (p=0.066)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approached conventional levels of significance (p&lt;0.10)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below (but verging on) the statistical significant level (p&gt;0.05)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difference was apparent (p=0.07)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essentially significant (p=0.10)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failed to reach significance on this occasion (p=0.09)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flirting with conventional levels of significance (p&gt;0.1)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leaning towards significance (p=0.15)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narrowly escaped significance (p=0.08)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not conventionally significant (p=0.089), but..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not significant in the narrow sense of the word (p=0.29)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fi-FI" altLang="fi-FI" sz="2000">
                <a:solidFill>
                  <a:schemeClr val="bg1"/>
                </a:solidFill>
              </a:rPr>
              <a:t>on the very fringes of signiﬁcance (p=0.099)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5D78-5E99-499F-AA79-045BF38E1EE5}" type="slidenum">
              <a:rPr lang="en-US" altLang="fi-FI" smtClean="0"/>
              <a:pPr/>
              <a:t>35</a:t>
            </a:fld>
            <a:endParaRPr lang="en-US" alt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692" t="29409" r="39439" b="11759"/>
          <a:stretch/>
        </p:blipFill>
        <p:spPr>
          <a:xfrm>
            <a:off x="683568" y="-99392"/>
            <a:ext cx="7704856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328A28-9DA5-4E4E-9607-CA15D94FA9E7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869630" y="620713"/>
            <a:ext cx="4491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4000" b="1" dirty="0" smtClean="0">
                <a:solidFill>
                  <a:schemeClr val="bg1"/>
                </a:solidFill>
              </a:rPr>
              <a:t>Muita menetelmiä</a:t>
            </a:r>
            <a:endParaRPr lang="fi-FI" altLang="fi-FI" sz="4000" b="1" dirty="0">
              <a:solidFill>
                <a:schemeClr val="bg1"/>
              </a:solidFill>
            </a:endParaRP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0" y="1844824"/>
            <a:ext cx="4283968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Monotype Sorts" pitchFamily="-109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66"/>
              </a:buClr>
              <a:buSzPct val="75000"/>
              <a:buFont typeface="Monotype Sorts" pitchFamily="-109" charset="2"/>
              <a:buChar char="u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Monotype Sorts" pitchFamily="-109" charset="2"/>
              <a:buChar char="F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Faktorianalyysi</a:t>
            </a:r>
            <a:endParaRPr lang="fi-FI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kern="0" dirty="0" err="1" smtClean="0">
                <a:solidFill>
                  <a:schemeClr val="bg1"/>
                </a:solidFill>
              </a:rPr>
              <a:t>Latent</a:t>
            </a:r>
            <a:r>
              <a:rPr lang="fi-FI" kern="0" dirty="0" smtClean="0">
                <a:solidFill>
                  <a:schemeClr val="bg1"/>
                </a:solidFill>
              </a:rPr>
              <a:t> Class analyysi, klusterianalyysi</a:t>
            </a:r>
            <a:endParaRPr lang="fi-FI" kern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i-FI" kern="0" dirty="0" err="1">
                <a:solidFill>
                  <a:schemeClr val="bg1"/>
                </a:solidFill>
              </a:rPr>
              <a:t>Multiple</a:t>
            </a:r>
            <a:r>
              <a:rPr lang="fi-FI" kern="0" dirty="0">
                <a:solidFill>
                  <a:schemeClr val="bg1"/>
                </a:solidFill>
              </a:rPr>
              <a:t> </a:t>
            </a:r>
            <a:r>
              <a:rPr lang="fi-FI" kern="0" dirty="0" err="1">
                <a:solidFill>
                  <a:schemeClr val="bg1"/>
                </a:solidFill>
              </a:rPr>
              <a:t>Imputation</a:t>
            </a:r>
            <a:r>
              <a:rPr lang="fi-FI" kern="0" dirty="0">
                <a:solidFill>
                  <a:schemeClr val="bg1"/>
                </a:solidFill>
              </a:rPr>
              <a:t>, painotus</a:t>
            </a:r>
          </a:p>
          <a:p>
            <a:pPr>
              <a:defRPr/>
            </a:pPr>
            <a:r>
              <a:rPr lang="fi-FI" kern="0" dirty="0" smtClean="0">
                <a:solidFill>
                  <a:schemeClr val="bg1"/>
                </a:solidFill>
              </a:rPr>
              <a:t>Rakenneyhtälömallitus, SEM</a:t>
            </a:r>
            <a:endParaRPr lang="fi-FI" kern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23" y="1772816"/>
            <a:ext cx="448575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14287"/>
            <a:ext cx="8534400" cy="1066800"/>
          </a:xfrm>
          <a:noFill/>
        </p:spPr>
        <p:txBody>
          <a:bodyPr/>
          <a:lstStyle/>
          <a:p>
            <a:r>
              <a:rPr lang="en-US" altLang="fi-FI" sz="4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Kirjallisuutta</a:t>
            </a:r>
            <a:endParaRPr lang="en-US" altLang="fi-FI" sz="40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167688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Altman DG. Statistics and ethics in medical research. Misuse of statistics is unethical. Br Med J 1980; 281: 1182–4.</a:t>
            </a:r>
          </a:p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Blackford JU. Leveraging statistical methods to improve validity and reproducibility of research findings. JAMA Psychiatry. 2017 Feb 1;74(2):119-120.</a:t>
            </a:r>
          </a:p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Easterbrook PJ, et al. Publication bias in clinical research. Lancet 1991; 337:867–72.</a:t>
            </a:r>
          </a:p>
          <a:p>
            <a:pPr>
              <a:lnSpc>
                <a:spcPct val="150000"/>
              </a:lnSpc>
            </a:pPr>
            <a:r>
              <a:rPr lang="en-US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Gardenier</a:t>
            </a: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J &amp; </a:t>
            </a:r>
            <a:r>
              <a:rPr lang="en-US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Resnik</a:t>
            </a: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D. The misuse of statistics: concepts, tools, and a research agenda. Accountability in Research: Policies and Quality Assurance 2002; 9:65-74. </a:t>
            </a:r>
          </a:p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Greenland S, et al. Statistical tests, p-values, confidence intervals, and power: a guide to misinterpretations. Draft 1 Mar 2016.</a:t>
            </a:r>
          </a:p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Ioannidis JPA. Why most published research findings are false. PLOS Medicine 2005;2:e124.</a:t>
            </a:r>
          </a:p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Lang T. Twenty statistical errors even you can find in biomedical research articles. Croatian Med J 2004; 45:361-70.</a:t>
            </a:r>
          </a:p>
          <a:p>
            <a:pPr>
              <a:lnSpc>
                <a:spcPct val="150000"/>
              </a:lnSpc>
            </a:pPr>
            <a:endParaRPr lang="en-US" altLang="fi-FI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fi-FI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Dian numeron paikkamerkki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36640C-BC34-4767-9A49-272A2DD5D65A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fi-FI" sz="1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6159"/>
            <a:ext cx="8534400" cy="1066800"/>
          </a:xfrm>
          <a:noFill/>
        </p:spPr>
        <p:txBody>
          <a:bodyPr/>
          <a:lstStyle/>
          <a:p>
            <a:r>
              <a:rPr lang="en-US" altLang="fi-FI" sz="4000" smtClean="0">
                <a:solidFill>
                  <a:schemeClr val="bg1"/>
                </a:solidFill>
                <a:latin typeface="Arial" panose="020B0604020202020204" pitchFamily="34" charset="0"/>
              </a:rPr>
              <a:t>Kirjallisuutta</a:t>
            </a:r>
            <a:endParaRPr lang="en-US" altLang="fi-FI" sz="40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14483" y="836712"/>
            <a:ext cx="7561263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Mark DB, et al. Understanding the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role of p values and hypothesis tests in clinical research.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JAMA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Cardiol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. 2016; 1(9):1048-1054.</a:t>
            </a:r>
            <a:endParaRPr lang="fi-FI" sz="1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Moher D, et al. CONSORT 2010 explanation and elaboration: updated guidelines for reporting parallel group </a:t>
            </a:r>
            <a:r>
              <a:rPr lang="en-US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randomised</a:t>
            </a: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trials. BMJ 2010; 340:c869. </a:t>
            </a:r>
          </a:p>
          <a:p>
            <a:pPr>
              <a:lnSpc>
                <a:spcPct val="150000"/>
              </a:lnSpc>
            </a:pPr>
            <a:r>
              <a:rPr lang="en-US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Osborne JW &amp; Waters E. Four assumptions of multiple regression that researchers should always test. Practical Assessment, Research, and Evaluation 2002: 8 (available online). </a:t>
            </a:r>
          </a:p>
          <a:p>
            <a:pPr>
              <a:lnSpc>
                <a:spcPct val="150000"/>
              </a:lnSpc>
            </a:pP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Suresh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KP &amp;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Chandrashekara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S.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Sample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size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estimation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and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power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analysis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for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clinical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research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studies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 J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Hum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Reprod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Sci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2012; 5: 7–13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i-FI" alt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Uhari</a:t>
            </a:r>
            <a:r>
              <a:rPr lang="fi-FI" altLang="fi-FI" sz="1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M &amp; Nieminen P. Epidemiologia ja Biostatistiikka. 2. painos. Duodecim, 2012.</a:t>
            </a:r>
            <a:endParaRPr lang="fi-FI" altLang="fi-FI" sz="1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7235825" y="62372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anose="05010101010101010101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66"/>
              </a:buClr>
              <a:buSzPct val="75000"/>
              <a:buFont typeface="Monotype Sorts" panose="05010101010101010101" pitchFamily="2" charset="2"/>
              <a:buChar char="u"/>
              <a:defRPr kumimoji="1"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anose="05010101010101010101" pitchFamily="2" charset="2"/>
              <a:buChar char="F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618E36-50F0-4C4A-A80A-48316D802083}" type="slidenum">
              <a:rPr lang="en-US" altLang="fi-FI" sz="1400">
                <a:solidFill>
                  <a:schemeClr val="hlink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fi-FI" sz="1400">
              <a:solidFill>
                <a:schemeClr val="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613" y="6021388"/>
            <a:ext cx="45862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jouko.miettunen@oulu.fi</a:t>
            </a:r>
            <a:endParaRPr lang="fi-FI" sz="3200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676650" y="1631950"/>
            <a:ext cx="1857375" cy="1749425"/>
          </a:xfrm>
          <a:prstGeom prst="flowChartDecision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i-FI" alt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05450" y="2543175"/>
            <a:ext cx="239871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867649" y="2544763"/>
            <a:ext cx="36513" cy="1400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591050" y="3382963"/>
            <a:ext cx="1588" cy="6080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619250" y="2543175"/>
            <a:ext cx="20891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619249" y="2544763"/>
            <a:ext cx="1" cy="1400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fi-FI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981450" y="2133600"/>
            <a:ext cx="123825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altLang="fi-FI" sz="1600" b="1" dirty="0">
                <a:ln w="0"/>
                <a:solidFill>
                  <a:schemeClr val="bg1"/>
                </a:solidFill>
                <a:latin typeface="+mn-lt"/>
              </a:rPr>
              <a:t>Voiko keskiarvoa käyttää?</a:t>
            </a:r>
            <a:endParaRPr lang="fi-FI" altLang="fi-FI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4298975"/>
            <a:ext cx="2519362" cy="19383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Muodosta </a:t>
            </a:r>
            <a:r>
              <a:rPr lang="fi-FI" altLang="fi-FI" sz="2000" dirty="0" err="1">
                <a:solidFill>
                  <a:schemeClr val="bg1"/>
                </a:solidFill>
                <a:latin typeface="+mn-lt"/>
              </a:rPr>
              <a:t>ristiintaulukko</a:t>
            </a:r>
            <a:endParaRPr lang="fi-FI" altLang="fi-FI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- muista prosentit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fi-FI" altLang="fi-FI" sz="2000" dirty="0" err="1">
                <a:solidFill>
                  <a:schemeClr val="bg1"/>
                </a:solidFill>
                <a:latin typeface="+mn-lt"/>
              </a:rPr>
              <a:t>khin</a:t>
            </a: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 neliön</a:t>
            </a:r>
            <a:br>
              <a:rPr lang="fi-FI" altLang="fi-FI" sz="2000" dirty="0">
                <a:solidFill>
                  <a:schemeClr val="bg1"/>
                </a:solidFill>
                <a:latin typeface="+mn-lt"/>
              </a:rPr>
            </a:b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   testi</a:t>
            </a:r>
            <a:endParaRPr lang="fi-FI" altLang="fi-FI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75856" y="4298975"/>
            <a:ext cx="2736850" cy="193833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2000">
                <a:solidFill>
                  <a:schemeClr val="bg1"/>
                </a:solidFill>
                <a:latin typeface="+mn-lt"/>
              </a:rPr>
              <a:t>Vertaile keskiarvoja ryhmissä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000">
                <a:solidFill>
                  <a:schemeClr val="bg1"/>
                </a:solidFill>
                <a:latin typeface="+mn-lt"/>
              </a:rPr>
              <a:t> ryhmittäiset   tunnusluvut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000">
                <a:solidFill>
                  <a:schemeClr val="bg1"/>
                </a:solidFill>
                <a:latin typeface="+mn-lt"/>
              </a:rPr>
              <a:t>varianssianalyysi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75412" y="4298975"/>
            <a:ext cx="2514600" cy="193833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2000">
                <a:solidFill>
                  <a:schemeClr val="bg1"/>
                </a:solidFill>
                <a:latin typeface="+mn-lt"/>
              </a:rPr>
              <a:t>Ilmoita mediaanit</a:t>
            </a:r>
          </a:p>
          <a:p>
            <a:pPr>
              <a:spcBef>
                <a:spcPct val="50000"/>
              </a:spcBef>
            </a:pPr>
            <a:r>
              <a:rPr lang="fi-FI" altLang="fi-FI" sz="2000">
                <a:solidFill>
                  <a:schemeClr val="bg1"/>
                </a:solidFill>
                <a:latin typeface="+mn-lt"/>
              </a:rPr>
              <a:t>Valitse parametriton testi</a:t>
            </a:r>
          </a:p>
          <a:p>
            <a:pPr>
              <a:spcBef>
                <a:spcPct val="50000"/>
              </a:spcBef>
            </a:pPr>
            <a:r>
              <a:rPr lang="fi-FI" altLang="fi-FI" sz="2000">
                <a:solidFill>
                  <a:schemeClr val="bg1"/>
                </a:solidFill>
                <a:latin typeface="+mn-lt"/>
              </a:rPr>
              <a:t>- Kruskal-</a:t>
            </a:r>
            <a:br>
              <a:rPr lang="fi-FI" altLang="fi-FI" sz="2000">
                <a:solidFill>
                  <a:schemeClr val="bg1"/>
                </a:solidFill>
                <a:latin typeface="+mn-lt"/>
              </a:rPr>
            </a:br>
            <a:r>
              <a:rPr lang="fi-FI" altLang="fi-FI" sz="2000">
                <a:solidFill>
                  <a:schemeClr val="bg1"/>
                </a:solidFill>
                <a:latin typeface="+mn-lt"/>
              </a:rPr>
              <a:t>  Wallisin testi</a:t>
            </a:r>
            <a:endParaRPr lang="fi-FI" altLang="fi-FI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7200" y="1665288"/>
            <a:ext cx="2286000" cy="70802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Ei, koska vaste laatua mittaava</a:t>
            </a:r>
            <a:endParaRPr lang="fi-FI" altLang="fi-FI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446837" y="1408476"/>
            <a:ext cx="2286000" cy="1016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2000">
                <a:solidFill>
                  <a:schemeClr val="bg1"/>
                </a:solidFill>
                <a:latin typeface="+mn-lt"/>
              </a:rPr>
              <a:t>Ei, koska vasteen jakauma hyvin vino</a:t>
            </a:r>
            <a:endParaRPr lang="fi-FI" altLang="fi-FI"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894261" y="3544900"/>
            <a:ext cx="767052" cy="40005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fi-FI" sz="2000" dirty="0">
                <a:solidFill>
                  <a:schemeClr val="bg1"/>
                </a:solidFill>
                <a:latin typeface="+mn-lt"/>
              </a:rPr>
              <a:t>Kyllä</a:t>
            </a:r>
            <a:endParaRPr lang="fi-FI" altLang="fi-FI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52319" y="329299"/>
            <a:ext cx="8208962" cy="1104900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70000"/>
              </a:lnSpc>
              <a:defRPr/>
            </a:pP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Menetelmän valinta </a:t>
            </a:r>
            <a:r>
              <a:rPr lang="fi-FI" sz="32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(&gt; 2 </a:t>
            </a:r>
            <a:r>
              <a:rPr lang="fi-FI" sz="32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ryhmää)</a:t>
            </a:r>
            <a:endParaRPr lang="fi-FI" sz="48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045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6459FE3-5613-4D3A-8354-D6C10F01C414}" type="slidenum">
              <a:rPr lang="en-US" altLang="fi-FI"/>
              <a:pPr/>
              <a:t>5</a:t>
            </a:fld>
            <a:endParaRPr lang="en-US" altLang="fi-FI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48600" cy="1143000"/>
          </a:xfrm>
          <a:noFill/>
          <a:ln/>
        </p:spPr>
        <p:txBody>
          <a:bodyPr/>
          <a:lstStyle/>
          <a:p>
            <a:r>
              <a:rPr lang="en-US" altLang="fi-FI" dirty="0" err="1" smtClean="0">
                <a:solidFill>
                  <a:schemeClr val="bg1"/>
                </a:solidFill>
              </a:rPr>
              <a:t>Regressiomallit</a:t>
            </a:r>
            <a:endParaRPr lang="en-US" altLang="fi-FI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72816"/>
            <a:ext cx="6984776" cy="37338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Tutkitaan </a:t>
            </a:r>
            <a:r>
              <a:rPr lang="fi-FI" altLang="fi-FI" dirty="0">
                <a:solidFill>
                  <a:schemeClr val="bg1"/>
                </a:solidFill>
                <a:latin typeface="Times New Roman" panose="02020603050405020304" pitchFamily="18" charset="0"/>
              </a:rPr>
              <a:t>yhden tai useamman selittävän muuttujan vaikutusta selitettävään </a:t>
            </a:r>
            <a:r>
              <a:rPr lang="fi-FI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muuttujaan</a:t>
            </a:r>
          </a:p>
          <a:p>
            <a:pPr marL="0" indent="0">
              <a:buNone/>
            </a:pPr>
            <a:endParaRPr lang="fi-FI" altLang="fi-FI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Logistinen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regressioanalyysi</a:t>
            </a:r>
            <a:endParaRPr lang="en-US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Lineaarinen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regressioanalyysi</a:t>
            </a:r>
            <a:endParaRPr lang="en-US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Coxin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regressioanalyysi</a:t>
            </a:r>
            <a:endParaRPr lang="en-US" altLang="fi-FI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Poissonin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regressioanalyysi</a:t>
            </a:r>
            <a:endParaRPr lang="en-US" altLang="fi-FI" sz="2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91956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5D78-5E99-499F-AA79-045BF38E1EE5}" type="slidenum">
              <a:rPr lang="en-US" altLang="fi-FI" smtClean="0"/>
              <a:pPr/>
              <a:t>6</a:t>
            </a:fld>
            <a:endParaRPr lang="en-US" alt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444" t="24702" r="36937" b="9406"/>
          <a:stretch/>
        </p:blipFill>
        <p:spPr>
          <a:xfrm>
            <a:off x="1722502" y="-269553"/>
            <a:ext cx="5983188" cy="6599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0592" y="6412170"/>
            <a:ext cx="6787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err="1">
                <a:solidFill>
                  <a:schemeClr val="bg1"/>
                </a:solidFill>
              </a:rPr>
              <a:t>Uhari</a:t>
            </a:r>
            <a:r>
              <a:rPr lang="fi-FI" sz="2000" dirty="0">
                <a:solidFill>
                  <a:schemeClr val="bg1"/>
                </a:solidFill>
              </a:rPr>
              <a:t> ja </a:t>
            </a:r>
            <a:r>
              <a:rPr lang="fi-FI" sz="2000" dirty="0" smtClean="0">
                <a:solidFill>
                  <a:schemeClr val="bg1"/>
                </a:solidFill>
              </a:rPr>
              <a:t>Nieminen (2001). Epidemiologia ja Biostatistiikka.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2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6459FE3-5613-4D3A-8354-D6C10F01C414}" type="slidenum">
              <a:rPr lang="en-US" altLang="fi-FI"/>
              <a:pPr/>
              <a:t>7</a:t>
            </a:fld>
            <a:endParaRPr lang="en-US" altLang="fi-FI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48600" cy="1143000"/>
          </a:xfrm>
          <a:noFill/>
          <a:ln/>
        </p:spPr>
        <p:txBody>
          <a:bodyPr/>
          <a:lstStyle/>
          <a:p>
            <a:r>
              <a:rPr lang="en-US" altLang="fi-FI" dirty="0" err="1" smtClean="0">
                <a:solidFill>
                  <a:schemeClr val="bg1"/>
                </a:solidFill>
              </a:rPr>
              <a:t>Logistinen</a:t>
            </a:r>
            <a:r>
              <a:rPr lang="en-US" altLang="fi-FI" dirty="0" smtClean="0">
                <a:solidFill>
                  <a:schemeClr val="bg1"/>
                </a:solidFill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</a:rPr>
              <a:t>regressioanalyysi</a:t>
            </a:r>
            <a:endParaRPr lang="en-US" altLang="fi-FI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556792"/>
            <a:ext cx="6096000" cy="3733800"/>
          </a:xfrm>
          <a:noFill/>
          <a:ln/>
        </p:spPr>
        <p:txBody>
          <a:bodyPr/>
          <a:lstStyle/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Vaste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on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kaksiluokkainen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esim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Kyllä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Ei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Sairas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Terve</a:t>
            </a:r>
            <a:endParaRPr lang="en-US" altLang="fi-FI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Ennustemuuttujat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altisteet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voivat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olla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kaksiluokkaisia</a:t>
            </a:r>
            <a:r>
              <a:rPr lang="en-US" altLang="fi-FI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tai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jatkuvia</a:t>
            </a:r>
            <a:endParaRPr lang="en-US" altLang="fi-FI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Kovariaatit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joko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aiemmin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tunnettuja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tekijöitä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tai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aineistoon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perustuvia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sekoittavia</a:t>
            </a:r>
            <a:r>
              <a:rPr lang="en-US" altLang="fi-FI" sz="2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6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tekijöitä</a:t>
            </a:r>
            <a:endParaRPr lang="en-US" altLang="fi-FI" sz="26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altLang="fi-FI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Liittyvät</a:t>
            </a:r>
            <a:r>
              <a:rPr lang="en-US" altLang="fi-FI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sekä</a:t>
            </a:r>
            <a:r>
              <a:rPr lang="en-US" altLang="fi-FI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altisteeseen</a:t>
            </a:r>
            <a:r>
              <a:rPr lang="en-US" altLang="fi-FI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että</a:t>
            </a:r>
            <a:r>
              <a:rPr lang="en-US" altLang="fi-FI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vasteeseen</a:t>
            </a:r>
            <a:endParaRPr lang="en-US" altLang="fi-FI" sz="24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Muuttujien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lukumäärä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riippuu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aineiston</a:t>
            </a:r>
            <a:r>
              <a:rPr lang="en-US" altLang="fi-FI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fi-FI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koosta</a:t>
            </a:r>
            <a:endParaRPr lang="en-US" altLang="fi-FI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8925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6390D4AB-1925-4BA2-9EC6-A0D2843E9C7D}" type="slidenum">
              <a:rPr lang="en-US" altLang="fi-FI"/>
              <a:pPr/>
              <a:t>8</a:t>
            </a:fld>
            <a:endParaRPr lang="en-US" altLang="fi-FI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5144" y="257200"/>
            <a:ext cx="7543800" cy="11430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Example question</a:t>
            </a:r>
            <a:endParaRPr lang="en-US" altLang="fi-FI"/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67744" y="1628800"/>
            <a:ext cx="6324600" cy="449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r>
              <a:rPr lang="fi-FI" altLang="fi-FI" sz="2400" b="1">
                <a:solidFill>
                  <a:schemeClr val="bg1"/>
                </a:solidFill>
                <a:latin typeface="Times New Roman" panose="02020603050405020304" pitchFamily="18" charset="0"/>
              </a:rPr>
              <a:t>Northern Finland 1966 Birth Cohort</a:t>
            </a:r>
          </a:p>
          <a:p>
            <a:pPr>
              <a:lnSpc>
                <a:spcPct val="90000"/>
              </a:lnSpc>
              <a:buFont typeface="Monotype Sorts" panose="05010101010101010101" pitchFamily="2" charset="2"/>
              <a:buNone/>
            </a:pPr>
            <a:endParaRPr lang="fi-FI" altLang="fi-FI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predicts rehospitalization in psychoses?</a:t>
            </a:r>
          </a:p>
          <a:p>
            <a:pPr>
              <a:lnSpc>
                <a:spcPct val="90000"/>
              </a:lnSpc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158 hospital treated cases</a:t>
            </a:r>
          </a:p>
          <a:p>
            <a:pPr>
              <a:lnSpc>
                <a:spcPct val="90000"/>
              </a:lnSpc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Exposure variables 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father’s social class (1980)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familial risk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onset age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first hospitalization</a:t>
            </a:r>
          </a:p>
          <a:p>
            <a:pPr lvl="1">
              <a:lnSpc>
                <a:spcPct val="90000"/>
              </a:lnSpc>
              <a:buClr>
                <a:srgbClr val="FF9966"/>
              </a:buClr>
            </a:pPr>
            <a:r>
              <a:rPr lang="fi-FI" altLang="fi-FI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(schz / other psychosis)</a:t>
            </a:r>
          </a:p>
        </p:txBody>
      </p:sp>
    </p:spTree>
    <p:extLst>
      <p:ext uri="{BB962C8B-B14F-4D97-AF65-F5344CB8AC3E}">
        <p14:creationId xmlns:p14="http://schemas.microsoft.com/office/powerpoint/2010/main" val="395004772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A3CEBFA0-9270-425F-8C37-BF89B7378FBC}" type="slidenum">
              <a:rPr lang="en-US" altLang="fi-FI"/>
              <a:pPr/>
              <a:t>9</a:t>
            </a:fld>
            <a:endParaRPr lang="en-US" altLang="fi-FI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543800" cy="1143000"/>
          </a:xfrm>
          <a:noFill/>
          <a:ln/>
        </p:spPr>
        <p:txBody>
          <a:bodyPr/>
          <a:lstStyle/>
          <a:p>
            <a:pPr algn="ctr"/>
            <a:r>
              <a:rPr lang="en-US" altLang="fi-FI">
                <a:solidFill>
                  <a:schemeClr val="bg1"/>
                </a:solidFill>
              </a:rPr>
              <a:t>SPSS Output (1)</a:t>
            </a:r>
            <a:endParaRPr lang="en-US" altLang="fi-FI"/>
          </a:p>
        </p:txBody>
      </p:sp>
      <p:grpSp>
        <p:nvGrpSpPr>
          <p:cNvPr id="53376" name="Group 128"/>
          <p:cNvGrpSpPr>
            <a:grpSpLocks/>
          </p:cNvGrpSpPr>
          <p:nvPr/>
        </p:nvGrpSpPr>
        <p:grpSpPr bwMode="auto">
          <a:xfrm>
            <a:off x="457200" y="1752600"/>
            <a:ext cx="8355013" cy="4062413"/>
            <a:chOff x="288" y="1104"/>
            <a:chExt cx="5263" cy="2559"/>
          </a:xfrm>
        </p:grpSpPr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288" y="1104"/>
              <a:ext cx="5255" cy="25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288" y="1104"/>
              <a:ext cx="1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375" y="1191"/>
              <a:ext cx="5098" cy="2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2163" y="1208"/>
              <a:ext cx="16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Categorical Variables Codings</a:t>
              </a:r>
              <a:endParaRPr lang="en-GB" altLang="fi-FI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>
              <a:off x="3472" y="1748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60" name="Rectangle 12"/>
            <p:cNvSpPr>
              <a:spLocks noChangeArrowheads="1"/>
            </p:cNvSpPr>
            <p:nvPr/>
          </p:nvSpPr>
          <p:spPr bwMode="auto">
            <a:xfrm>
              <a:off x="3916" y="1766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48</a:t>
              </a:r>
              <a:endParaRPr lang="en-GB" altLang="fi-FI"/>
            </a:p>
          </p:txBody>
        </p:sp>
        <p:sp>
          <p:nvSpPr>
            <p:cNvPr id="53261" name="Rectangle 13"/>
            <p:cNvSpPr>
              <a:spLocks noChangeArrowheads="1"/>
            </p:cNvSpPr>
            <p:nvPr/>
          </p:nvSpPr>
          <p:spPr bwMode="auto">
            <a:xfrm>
              <a:off x="4151" y="1748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4490" y="1766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4803" y="1748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5143" y="1766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3472" y="1914"/>
              <a:ext cx="696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3916" y="1931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96</a:t>
              </a:r>
              <a:endParaRPr lang="en-GB" altLang="fi-FI"/>
            </a:p>
          </p:txBody>
        </p:sp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4151" y="1914"/>
              <a:ext cx="669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4438" y="1931"/>
              <a:ext cx="2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1,000</a:t>
              </a:r>
              <a:endParaRPr lang="en-GB" altLang="fi-FI"/>
            </a:p>
          </p:txBody>
        </p:sp>
        <p:sp>
          <p:nvSpPr>
            <p:cNvPr id="53269" name="Rectangle 21"/>
            <p:cNvSpPr>
              <a:spLocks noChangeArrowheads="1"/>
            </p:cNvSpPr>
            <p:nvPr/>
          </p:nvSpPr>
          <p:spPr bwMode="auto">
            <a:xfrm>
              <a:off x="4803" y="1914"/>
              <a:ext cx="670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70" name="Rectangle 22"/>
            <p:cNvSpPr>
              <a:spLocks noChangeArrowheads="1"/>
            </p:cNvSpPr>
            <p:nvPr/>
          </p:nvSpPr>
          <p:spPr bwMode="auto">
            <a:xfrm>
              <a:off x="5143" y="1931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3472" y="2079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72" name="Rectangle 24"/>
            <p:cNvSpPr>
              <a:spLocks noChangeArrowheads="1"/>
            </p:cNvSpPr>
            <p:nvPr/>
          </p:nvSpPr>
          <p:spPr bwMode="auto">
            <a:xfrm>
              <a:off x="3916" y="2096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en-GB" altLang="fi-FI"/>
            </a:p>
          </p:txBody>
        </p:sp>
        <p:sp>
          <p:nvSpPr>
            <p:cNvPr id="53273" name="Rectangle 25"/>
            <p:cNvSpPr>
              <a:spLocks noChangeArrowheads="1"/>
            </p:cNvSpPr>
            <p:nvPr/>
          </p:nvSpPr>
          <p:spPr bwMode="auto">
            <a:xfrm>
              <a:off x="4151" y="2079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74" name="Rectangle 26"/>
            <p:cNvSpPr>
              <a:spLocks noChangeArrowheads="1"/>
            </p:cNvSpPr>
            <p:nvPr/>
          </p:nvSpPr>
          <p:spPr bwMode="auto">
            <a:xfrm>
              <a:off x="4490" y="2096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275" name="Rectangle 27"/>
            <p:cNvSpPr>
              <a:spLocks noChangeArrowheads="1"/>
            </p:cNvSpPr>
            <p:nvPr/>
          </p:nvSpPr>
          <p:spPr bwMode="auto">
            <a:xfrm>
              <a:off x="4803" y="2079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76" name="Rectangle 28"/>
            <p:cNvSpPr>
              <a:spLocks noChangeArrowheads="1"/>
            </p:cNvSpPr>
            <p:nvPr/>
          </p:nvSpPr>
          <p:spPr bwMode="auto">
            <a:xfrm>
              <a:off x="5091" y="2096"/>
              <a:ext cx="2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1,000</a:t>
              </a:r>
              <a:endParaRPr lang="en-GB" altLang="fi-FI"/>
            </a:p>
          </p:txBody>
        </p:sp>
        <p:sp>
          <p:nvSpPr>
            <p:cNvPr id="53277" name="Rectangle 29"/>
            <p:cNvSpPr>
              <a:spLocks noChangeArrowheads="1"/>
            </p:cNvSpPr>
            <p:nvPr/>
          </p:nvSpPr>
          <p:spPr bwMode="auto">
            <a:xfrm>
              <a:off x="3472" y="2244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78" name="Rectangle 30"/>
            <p:cNvSpPr>
              <a:spLocks noChangeArrowheads="1"/>
            </p:cNvSpPr>
            <p:nvPr/>
          </p:nvSpPr>
          <p:spPr bwMode="auto">
            <a:xfrm>
              <a:off x="3864" y="2262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133</a:t>
              </a:r>
              <a:endParaRPr lang="en-GB" altLang="fi-FI"/>
            </a:p>
          </p:txBody>
        </p:sp>
        <p:sp>
          <p:nvSpPr>
            <p:cNvPr id="53279" name="Rectangle 31"/>
            <p:cNvSpPr>
              <a:spLocks noChangeArrowheads="1"/>
            </p:cNvSpPr>
            <p:nvPr/>
          </p:nvSpPr>
          <p:spPr bwMode="auto">
            <a:xfrm>
              <a:off x="4151" y="2244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80" name="Rectangle 32"/>
            <p:cNvSpPr>
              <a:spLocks noChangeArrowheads="1"/>
            </p:cNvSpPr>
            <p:nvPr/>
          </p:nvSpPr>
          <p:spPr bwMode="auto">
            <a:xfrm>
              <a:off x="4490" y="2262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281" name="Rectangle 33"/>
            <p:cNvSpPr>
              <a:spLocks noChangeArrowheads="1"/>
            </p:cNvSpPr>
            <p:nvPr/>
          </p:nvSpPr>
          <p:spPr bwMode="auto">
            <a:xfrm>
              <a:off x="4803" y="2244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82" name="Rectangle 34"/>
            <p:cNvSpPr>
              <a:spLocks noChangeArrowheads="1"/>
            </p:cNvSpPr>
            <p:nvPr/>
          </p:nvSpPr>
          <p:spPr bwMode="auto">
            <a:xfrm>
              <a:off x="3472" y="2410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83" name="Rectangle 35"/>
            <p:cNvSpPr>
              <a:spLocks noChangeArrowheads="1"/>
            </p:cNvSpPr>
            <p:nvPr/>
          </p:nvSpPr>
          <p:spPr bwMode="auto">
            <a:xfrm>
              <a:off x="3916" y="242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en-GB" altLang="fi-FI"/>
            </a:p>
          </p:txBody>
        </p:sp>
        <p:sp>
          <p:nvSpPr>
            <p:cNvPr id="53284" name="Rectangle 36"/>
            <p:cNvSpPr>
              <a:spLocks noChangeArrowheads="1"/>
            </p:cNvSpPr>
            <p:nvPr/>
          </p:nvSpPr>
          <p:spPr bwMode="auto">
            <a:xfrm>
              <a:off x="4151" y="2410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85" name="Rectangle 37"/>
            <p:cNvSpPr>
              <a:spLocks noChangeArrowheads="1"/>
            </p:cNvSpPr>
            <p:nvPr/>
          </p:nvSpPr>
          <p:spPr bwMode="auto">
            <a:xfrm>
              <a:off x="4438" y="2427"/>
              <a:ext cx="2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1,000</a:t>
              </a:r>
              <a:endParaRPr lang="en-GB" altLang="fi-FI"/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4803" y="2410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3472" y="2575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3916" y="2593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93</a:t>
              </a:r>
              <a:endParaRPr lang="en-GB" altLang="fi-FI"/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4151" y="2575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4438" y="2593"/>
              <a:ext cx="2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1,000</a:t>
              </a:r>
              <a:endParaRPr lang="en-GB" altLang="fi-FI"/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4803" y="2575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3472" y="2741"/>
              <a:ext cx="696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93" name="Rectangle 45"/>
            <p:cNvSpPr>
              <a:spLocks noChangeArrowheads="1"/>
            </p:cNvSpPr>
            <p:nvPr/>
          </p:nvSpPr>
          <p:spPr bwMode="auto">
            <a:xfrm>
              <a:off x="3916" y="2758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65</a:t>
              </a:r>
              <a:endParaRPr lang="en-GB" altLang="fi-FI"/>
            </a:p>
          </p:txBody>
        </p:sp>
        <p:sp>
          <p:nvSpPr>
            <p:cNvPr id="53294" name="Rectangle 46"/>
            <p:cNvSpPr>
              <a:spLocks noChangeArrowheads="1"/>
            </p:cNvSpPr>
            <p:nvPr/>
          </p:nvSpPr>
          <p:spPr bwMode="auto">
            <a:xfrm>
              <a:off x="4151" y="2741"/>
              <a:ext cx="669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95" name="Rectangle 47"/>
            <p:cNvSpPr>
              <a:spLocks noChangeArrowheads="1"/>
            </p:cNvSpPr>
            <p:nvPr/>
          </p:nvSpPr>
          <p:spPr bwMode="auto">
            <a:xfrm>
              <a:off x="4490" y="2758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296" name="Rectangle 48"/>
            <p:cNvSpPr>
              <a:spLocks noChangeArrowheads="1"/>
            </p:cNvSpPr>
            <p:nvPr/>
          </p:nvSpPr>
          <p:spPr bwMode="auto">
            <a:xfrm>
              <a:off x="4803" y="2741"/>
              <a:ext cx="670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97" name="Rectangle 49"/>
            <p:cNvSpPr>
              <a:spLocks noChangeArrowheads="1"/>
            </p:cNvSpPr>
            <p:nvPr/>
          </p:nvSpPr>
          <p:spPr bwMode="auto">
            <a:xfrm>
              <a:off x="3472" y="2906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3864" y="2923"/>
              <a:ext cx="18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108</a:t>
              </a:r>
              <a:endParaRPr lang="en-GB" altLang="fi-FI"/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4151" y="2906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4438" y="2923"/>
              <a:ext cx="2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1,000</a:t>
              </a:r>
              <a:endParaRPr lang="en-GB" altLang="fi-FI"/>
            </a:p>
          </p:txBody>
        </p:sp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4803" y="2906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3472" y="3071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3916" y="3089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GB" altLang="fi-FI"/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4151" y="3071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4490" y="3089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306" name="Rectangle 58"/>
            <p:cNvSpPr>
              <a:spLocks noChangeArrowheads="1"/>
            </p:cNvSpPr>
            <p:nvPr/>
          </p:nvSpPr>
          <p:spPr bwMode="auto">
            <a:xfrm>
              <a:off x="4803" y="3071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07" name="Rectangle 59"/>
            <p:cNvSpPr>
              <a:spLocks noChangeArrowheads="1"/>
            </p:cNvSpPr>
            <p:nvPr/>
          </p:nvSpPr>
          <p:spPr bwMode="auto">
            <a:xfrm>
              <a:off x="3472" y="3237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08" name="Rectangle 60"/>
            <p:cNvSpPr>
              <a:spLocks noChangeArrowheads="1"/>
            </p:cNvSpPr>
            <p:nvPr/>
          </p:nvSpPr>
          <p:spPr bwMode="auto">
            <a:xfrm>
              <a:off x="3916" y="3254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94</a:t>
              </a:r>
              <a:endParaRPr lang="en-GB" altLang="fi-FI"/>
            </a:p>
          </p:txBody>
        </p:sp>
        <p:sp>
          <p:nvSpPr>
            <p:cNvPr id="53309" name="Rectangle 61"/>
            <p:cNvSpPr>
              <a:spLocks noChangeArrowheads="1"/>
            </p:cNvSpPr>
            <p:nvPr/>
          </p:nvSpPr>
          <p:spPr bwMode="auto">
            <a:xfrm>
              <a:off x="4151" y="3237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10" name="Rectangle 62"/>
            <p:cNvSpPr>
              <a:spLocks noChangeArrowheads="1"/>
            </p:cNvSpPr>
            <p:nvPr/>
          </p:nvSpPr>
          <p:spPr bwMode="auto">
            <a:xfrm>
              <a:off x="4438" y="3254"/>
              <a:ext cx="27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1,000</a:t>
              </a:r>
              <a:endParaRPr lang="en-GB" altLang="fi-FI"/>
            </a:p>
          </p:txBody>
        </p:sp>
        <p:sp>
          <p:nvSpPr>
            <p:cNvPr id="53311" name="Rectangle 63"/>
            <p:cNvSpPr>
              <a:spLocks noChangeArrowheads="1"/>
            </p:cNvSpPr>
            <p:nvPr/>
          </p:nvSpPr>
          <p:spPr bwMode="auto">
            <a:xfrm>
              <a:off x="4803" y="3237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12" name="Rectangle 64"/>
            <p:cNvSpPr>
              <a:spLocks noChangeArrowheads="1"/>
            </p:cNvSpPr>
            <p:nvPr/>
          </p:nvSpPr>
          <p:spPr bwMode="auto">
            <a:xfrm>
              <a:off x="3472" y="3402"/>
              <a:ext cx="696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13" name="Rectangle 65"/>
            <p:cNvSpPr>
              <a:spLocks noChangeArrowheads="1"/>
            </p:cNvSpPr>
            <p:nvPr/>
          </p:nvSpPr>
          <p:spPr bwMode="auto">
            <a:xfrm>
              <a:off x="3916" y="3420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64</a:t>
              </a:r>
              <a:endParaRPr lang="en-GB" altLang="fi-FI"/>
            </a:p>
          </p:txBody>
        </p:sp>
        <p:sp>
          <p:nvSpPr>
            <p:cNvPr id="53314" name="Rectangle 66"/>
            <p:cNvSpPr>
              <a:spLocks noChangeArrowheads="1"/>
            </p:cNvSpPr>
            <p:nvPr/>
          </p:nvSpPr>
          <p:spPr bwMode="auto">
            <a:xfrm>
              <a:off x="4151" y="3402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15" name="Rectangle 67"/>
            <p:cNvSpPr>
              <a:spLocks noChangeArrowheads="1"/>
            </p:cNvSpPr>
            <p:nvPr/>
          </p:nvSpPr>
          <p:spPr bwMode="auto">
            <a:xfrm>
              <a:off x="4490" y="3420"/>
              <a:ext cx="2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,000</a:t>
              </a:r>
              <a:endParaRPr lang="en-GB" altLang="fi-FI"/>
            </a:p>
          </p:txBody>
        </p:sp>
        <p:sp>
          <p:nvSpPr>
            <p:cNvPr id="53316" name="Rectangle 68"/>
            <p:cNvSpPr>
              <a:spLocks noChangeArrowheads="1"/>
            </p:cNvSpPr>
            <p:nvPr/>
          </p:nvSpPr>
          <p:spPr bwMode="auto">
            <a:xfrm>
              <a:off x="4803" y="3402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17" name="Rectangle 69"/>
            <p:cNvSpPr>
              <a:spLocks noChangeArrowheads="1"/>
            </p:cNvSpPr>
            <p:nvPr/>
          </p:nvSpPr>
          <p:spPr bwMode="auto">
            <a:xfrm>
              <a:off x="375" y="1417"/>
              <a:ext cx="3114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18" name="Rectangle 70"/>
            <p:cNvSpPr>
              <a:spLocks noChangeArrowheads="1"/>
            </p:cNvSpPr>
            <p:nvPr/>
          </p:nvSpPr>
          <p:spPr bwMode="auto">
            <a:xfrm>
              <a:off x="2654" y="1748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19" name="Rectangle 71"/>
            <p:cNvSpPr>
              <a:spLocks noChangeArrowheads="1"/>
            </p:cNvSpPr>
            <p:nvPr/>
          </p:nvSpPr>
          <p:spPr bwMode="auto">
            <a:xfrm>
              <a:off x="2724" y="1757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I,II</a:t>
              </a:r>
              <a:endParaRPr lang="en-GB" altLang="fi-FI"/>
            </a:p>
          </p:txBody>
        </p:sp>
        <p:sp>
          <p:nvSpPr>
            <p:cNvPr id="53320" name="Rectangle 72"/>
            <p:cNvSpPr>
              <a:spLocks noChangeArrowheads="1"/>
            </p:cNvSpPr>
            <p:nvPr/>
          </p:nvSpPr>
          <p:spPr bwMode="auto">
            <a:xfrm>
              <a:off x="2654" y="1914"/>
              <a:ext cx="835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21" name="Rectangle 73"/>
            <p:cNvSpPr>
              <a:spLocks noChangeArrowheads="1"/>
            </p:cNvSpPr>
            <p:nvPr/>
          </p:nvSpPr>
          <p:spPr bwMode="auto">
            <a:xfrm>
              <a:off x="2724" y="1922"/>
              <a:ext cx="2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III,IV</a:t>
              </a:r>
              <a:endParaRPr lang="en-GB" altLang="fi-FI"/>
            </a:p>
          </p:txBody>
        </p:sp>
        <p:sp>
          <p:nvSpPr>
            <p:cNvPr id="53322" name="Rectangle 74"/>
            <p:cNvSpPr>
              <a:spLocks noChangeArrowheads="1"/>
            </p:cNvSpPr>
            <p:nvPr/>
          </p:nvSpPr>
          <p:spPr bwMode="auto">
            <a:xfrm>
              <a:off x="2654" y="2079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23" name="Rectangle 75"/>
            <p:cNvSpPr>
              <a:spLocks noChangeArrowheads="1"/>
            </p:cNvSpPr>
            <p:nvPr/>
          </p:nvSpPr>
          <p:spPr bwMode="auto">
            <a:xfrm>
              <a:off x="2724" y="2088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GB" altLang="fi-FI"/>
            </a:p>
          </p:txBody>
        </p:sp>
        <p:sp>
          <p:nvSpPr>
            <p:cNvPr id="53324" name="Rectangle 76"/>
            <p:cNvSpPr>
              <a:spLocks noChangeArrowheads="1"/>
            </p:cNvSpPr>
            <p:nvPr/>
          </p:nvSpPr>
          <p:spPr bwMode="auto">
            <a:xfrm>
              <a:off x="375" y="1748"/>
              <a:ext cx="2297" cy="5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25" name="Rectangle 77"/>
            <p:cNvSpPr>
              <a:spLocks noChangeArrowheads="1"/>
            </p:cNvSpPr>
            <p:nvPr/>
          </p:nvSpPr>
          <p:spPr bwMode="auto">
            <a:xfrm>
              <a:off x="445" y="1757"/>
              <a:ext cx="12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F</a:t>
              </a:r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athers social class 1980</a:t>
              </a:r>
              <a:endParaRPr lang="en-GB" altLang="fi-FI"/>
            </a:p>
          </p:txBody>
        </p:sp>
        <p:sp>
          <p:nvSpPr>
            <p:cNvPr id="53326" name="Rectangle 78"/>
            <p:cNvSpPr>
              <a:spLocks noChangeArrowheads="1"/>
            </p:cNvSpPr>
            <p:nvPr/>
          </p:nvSpPr>
          <p:spPr bwMode="auto">
            <a:xfrm>
              <a:off x="2654" y="2244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27" name="Rectangle 79"/>
            <p:cNvSpPr>
              <a:spLocks noChangeArrowheads="1"/>
            </p:cNvSpPr>
            <p:nvPr/>
          </p:nvSpPr>
          <p:spPr bwMode="auto">
            <a:xfrm>
              <a:off x="2724" y="2253"/>
              <a:ext cx="1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no</a:t>
              </a:r>
              <a:endParaRPr lang="en-GB" altLang="fi-FI"/>
            </a:p>
          </p:txBody>
        </p:sp>
        <p:sp>
          <p:nvSpPr>
            <p:cNvPr id="53328" name="Rectangle 80"/>
            <p:cNvSpPr>
              <a:spLocks noChangeArrowheads="1"/>
            </p:cNvSpPr>
            <p:nvPr/>
          </p:nvSpPr>
          <p:spPr bwMode="auto">
            <a:xfrm>
              <a:off x="2654" y="2410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29" name="Rectangle 81"/>
            <p:cNvSpPr>
              <a:spLocks noChangeArrowheads="1"/>
            </p:cNvSpPr>
            <p:nvPr/>
          </p:nvSpPr>
          <p:spPr bwMode="auto">
            <a:xfrm>
              <a:off x="2724" y="2418"/>
              <a:ext cx="17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yes</a:t>
              </a:r>
              <a:endParaRPr lang="en-GB" altLang="fi-FI"/>
            </a:p>
          </p:txBody>
        </p:sp>
        <p:sp>
          <p:nvSpPr>
            <p:cNvPr id="53330" name="Rectangle 82"/>
            <p:cNvSpPr>
              <a:spLocks noChangeArrowheads="1"/>
            </p:cNvSpPr>
            <p:nvPr/>
          </p:nvSpPr>
          <p:spPr bwMode="auto">
            <a:xfrm>
              <a:off x="375" y="2244"/>
              <a:ext cx="2297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31" name="Rectangle 83"/>
            <p:cNvSpPr>
              <a:spLocks noChangeArrowheads="1"/>
            </p:cNvSpPr>
            <p:nvPr/>
          </p:nvSpPr>
          <p:spPr bwMode="auto">
            <a:xfrm>
              <a:off x="445" y="2253"/>
              <a:ext cx="17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Parent</a:t>
              </a:r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 has psychotic</a:t>
              </a:r>
              <a:r>
                <a:rPr lang="fi-FI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 dg 1972-2000</a:t>
              </a:r>
              <a:endParaRPr lang="en-GB" altLang="fi-FI"/>
            </a:p>
          </p:txBody>
        </p:sp>
        <p:sp>
          <p:nvSpPr>
            <p:cNvPr id="53333" name="Rectangle 85"/>
            <p:cNvSpPr>
              <a:spLocks noChangeArrowheads="1"/>
            </p:cNvSpPr>
            <p:nvPr/>
          </p:nvSpPr>
          <p:spPr bwMode="auto">
            <a:xfrm>
              <a:off x="2654" y="2575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34" name="Rectangle 86"/>
            <p:cNvSpPr>
              <a:spLocks noChangeArrowheads="1"/>
            </p:cNvSpPr>
            <p:nvPr/>
          </p:nvSpPr>
          <p:spPr bwMode="auto">
            <a:xfrm>
              <a:off x="2724" y="2584"/>
              <a:ext cx="24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male</a:t>
              </a:r>
              <a:endParaRPr lang="en-GB" altLang="fi-FI"/>
            </a:p>
          </p:txBody>
        </p:sp>
        <p:sp>
          <p:nvSpPr>
            <p:cNvPr id="53335" name="Rectangle 87"/>
            <p:cNvSpPr>
              <a:spLocks noChangeArrowheads="1"/>
            </p:cNvSpPr>
            <p:nvPr/>
          </p:nvSpPr>
          <p:spPr bwMode="auto">
            <a:xfrm>
              <a:off x="2654" y="2741"/>
              <a:ext cx="835" cy="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36" name="Rectangle 88"/>
            <p:cNvSpPr>
              <a:spLocks noChangeArrowheads="1"/>
            </p:cNvSpPr>
            <p:nvPr/>
          </p:nvSpPr>
          <p:spPr bwMode="auto">
            <a:xfrm>
              <a:off x="2724" y="2749"/>
              <a:ext cx="3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female</a:t>
              </a:r>
              <a:endParaRPr lang="en-GB" altLang="fi-FI"/>
            </a:p>
          </p:txBody>
        </p:sp>
        <p:sp>
          <p:nvSpPr>
            <p:cNvPr id="53337" name="Rectangle 89"/>
            <p:cNvSpPr>
              <a:spLocks noChangeArrowheads="1"/>
            </p:cNvSpPr>
            <p:nvPr/>
          </p:nvSpPr>
          <p:spPr bwMode="auto">
            <a:xfrm>
              <a:off x="375" y="2575"/>
              <a:ext cx="2297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38" name="Rectangle 90"/>
            <p:cNvSpPr>
              <a:spLocks noChangeArrowheads="1"/>
            </p:cNvSpPr>
            <p:nvPr/>
          </p:nvSpPr>
          <p:spPr bwMode="auto">
            <a:xfrm>
              <a:off x="445" y="2584"/>
              <a:ext cx="1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Sex</a:t>
              </a:r>
              <a:endParaRPr lang="en-GB" altLang="fi-FI"/>
            </a:p>
          </p:txBody>
        </p:sp>
        <p:sp>
          <p:nvSpPr>
            <p:cNvPr id="53339" name="Rectangle 91"/>
            <p:cNvSpPr>
              <a:spLocks noChangeArrowheads="1"/>
            </p:cNvSpPr>
            <p:nvPr/>
          </p:nvSpPr>
          <p:spPr bwMode="auto">
            <a:xfrm>
              <a:off x="2654" y="2906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40" name="Rectangle 92"/>
            <p:cNvSpPr>
              <a:spLocks noChangeArrowheads="1"/>
            </p:cNvSpPr>
            <p:nvPr/>
          </p:nvSpPr>
          <p:spPr bwMode="auto">
            <a:xfrm>
              <a:off x="2724" y="2915"/>
              <a:ext cx="68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sch</a:t>
              </a:r>
              <a:r>
                <a:rPr lang="fi-FI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izophrenia</a:t>
              </a:r>
              <a:endParaRPr lang="en-GB" altLang="fi-FI"/>
            </a:p>
          </p:txBody>
        </p:sp>
        <p:sp>
          <p:nvSpPr>
            <p:cNvPr id="53341" name="Rectangle 93"/>
            <p:cNvSpPr>
              <a:spLocks noChangeArrowheads="1"/>
            </p:cNvSpPr>
            <p:nvPr/>
          </p:nvSpPr>
          <p:spPr bwMode="auto">
            <a:xfrm>
              <a:off x="2654" y="3071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42" name="Rectangle 94"/>
            <p:cNvSpPr>
              <a:spLocks noChangeArrowheads="1"/>
            </p:cNvSpPr>
            <p:nvPr/>
          </p:nvSpPr>
          <p:spPr bwMode="auto">
            <a:xfrm>
              <a:off x="2724" y="3080"/>
              <a:ext cx="5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other psych</a:t>
              </a:r>
              <a:endParaRPr lang="en-GB" altLang="fi-FI"/>
            </a:p>
          </p:txBody>
        </p:sp>
        <p:sp>
          <p:nvSpPr>
            <p:cNvPr id="53343" name="Rectangle 95"/>
            <p:cNvSpPr>
              <a:spLocks noChangeArrowheads="1"/>
            </p:cNvSpPr>
            <p:nvPr/>
          </p:nvSpPr>
          <p:spPr bwMode="auto">
            <a:xfrm>
              <a:off x="375" y="2906"/>
              <a:ext cx="2297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44" name="Rectangle 96"/>
            <p:cNvSpPr>
              <a:spLocks noChangeArrowheads="1"/>
            </p:cNvSpPr>
            <p:nvPr/>
          </p:nvSpPr>
          <p:spPr bwMode="auto">
            <a:xfrm>
              <a:off x="445" y="2915"/>
              <a:ext cx="49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i-FI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Diagnosis</a:t>
              </a:r>
              <a:endParaRPr lang="en-GB" altLang="fi-FI"/>
            </a:p>
          </p:txBody>
        </p:sp>
        <p:sp>
          <p:nvSpPr>
            <p:cNvPr id="53346" name="Rectangle 98"/>
            <p:cNvSpPr>
              <a:spLocks noChangeArrowheads="1"/>
            </p:cNvSpPr>
            <p:nvPr/>
          </p:nvSpPr>
          <p:spPr bwMode="auto">
            <a:xfrm>
              <a:off x="2654" y="3237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47" name="Rectangle 99"/>
            <p:cNvSpPr>
              <a:spLocks noChangeArrowheads="1"/>
            </p:cNvSpPr>
            <p:nvPr/>
          </p:nvSpPr>
          <p:spPr bwMode="auto">
            <a:xfrm>
              <a:off x="2724" y="3245"/>
              <a:ext cx="4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&lt; 1 month</a:t>
              </a:r>
              <a:endParaRPr lang="en-GB" altLang="fi-FI"/>
            </a:p>
          </p:txBody>
        </p:sp>
        <p:sp>
          <p:nvSpPr>
            <p:cNvPr id="53348" name="Rectangle 100"/>
            <p:cNvSpPr>
              <a:spLocks noChangeArrowheads="1"/>
            </p:cNvSpPr>
            <p:nvPr/>
          </p:nvSpPr>
          <p:spPr bwMode="auto">
            <a:xfrm>
              <a:off x="2654" y="3402"/>
              <a:ext cx="83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49" name="Rectangle 101"/>
            <p:cNvSpPr>
              <a:spLocks noChangeArrowheads="1"/>
            </p:cNvSpPr>
            <p:nvPr/>
          </p:nvSpPr>
          <p:spPr bwMode="auto">
            <a:xfrm>
              <a:off x="2724" y="3411"/>
              <a:ext cx="49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&gt; 1 month</a:t>
              </a:r>
              <a:endParaRPr lang="en-GB" altLang="fi-FI"/>
            </a:p>
          </p:txBody>
        </p:sp>
        <p:sp>
          <p:nvSpPr>
            <p:cNvPr id="53350" name="Rectangle 102"/>
            <p:cNvSpPr>
              <a:spLocks noChangeArrowheads="1"/>
            </p:cNvSpPr>
            <p:nvPr/>
          </p:nvSpPr>
          <p:spPr bwMode="auto">
            <a:xfrm>
              <a:off x="375" y="3237"/>
              <a:ext cx="2297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51" name="Rectangle 103"/>
            <p:cNvSpPr>
              <a:spLocks noChangeArrowheads="1"/>
            </p:cNvSpPr>
            <p:nvPr/>
          </p:nvSpPr>
          <p:spPr bwMode="auto">
            <a:xfrm>
              <a:off x="445" y="3245"/>
              <a:ext cx="14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Length of first hospitalization</a:t>
              </a:r>
              <a:endParaRPr lang="en-GB" altLang="fi-FI"/>
            </a:p>
          </p:txBody>
        </p:sp>
        <p:sp>
          <p:nvSpPr>
            <p:cNvPr id="53352" name="Rectangle 104"/>
            <p:cNvSpPr>
              <a:spLocks noChangeArrowheads="1"/>
            </p:cNvSpPr>
            <p:nvPr/>
          </p:nvSpPr>
          <p:spPr bwMode="auto">
            <a:xfrm>
              <a:off x="3472" y="1417"/>
              <a:ext cx="696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53" name="Rectangle 105"/>
            <p:cNvSpPr>
              <a:spLocks noChangeArrowheads="1"/>
            </p:cNvSpPr>
            <p:nvPr/>
          </p:nvSpPr>
          <p:spPr bwMode="auto">
            <a:xfrm>
              <a:off x="3555" y="1609"/>
              <a:ext cx="5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Frequency</a:t>
              </a:r>
              <a:endParaRPr lang="en-GB" altLang="fi-FI"/>
            </a:p>
          </p:txBody>
        </p:sp>
        <p:sp>
          <p:nvSpPr>
            <p:cNvPr id="53354" name="Rectangle 106"/>
            <p:cNvSpPr>
              <a:spLocks noChangeArrowheads="1"/>
            </p:cNvSpPr>
            <p:nvPr/>
          </p:nvSpPr>
          <p:spPr bwMode="auto">
            <a:xfrm>
              <a:off x="4151" y="1583"/>
              <a:ext cx="66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55" name="Rectangle 107"/>
            <p:cNvSpPr>
              <a:spLocks noChangeArrowheads="1"/>
            </p:cNvSpPr>
            <p:nvPr/>
          </p:nvSpPr>
          <p:spPr bwMode="auto">
            <a:xfrm>
              <a:off x="4382" y="1609"/>
              <a:ext cx="1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(1)</a:t>
              </a:r>
              <a:endParaRPr lang="en-GB" altLang="fi-FI"/>
            </a:p>
          </p:txBody>
        </p:sp>
        <p:sp>
          <p:nvSpPr>
            <p:cNvPr id="53356" name="Rectangle 108"/>
            <p:cNvSpPr>
              <a:spLocks noChangeArrowheads="1"/>
            </p:cNvSpPr>
            <p:nvPr/>
          </p:nvSpPr>
          <p:spPr bwMode="auto">
            <a:xfrm>
              <a:off x="4803" y="1583"/>
              <a:ext cx="670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57" name="Rectangle 109"/>
            <p:cNvSpPr>
              <a:spLocks noChangeArrowheads="1"/>
            </p:cNvSpPr>
            <p:nvPr/>
          </p:nvSpPr>
          <p:spPr bwMode="auto">
            <a:xfrm>
              <a:off x="5034" y="1609"/>
              <a:ext cx="1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(2)</a:t>
              </a:r>
              <a:endParaRPr lang="en-GB" altLang="fi-FI"/>
            </a:p>
          </p:txBody>
        </p:sp>
        <p:sp>
          <p:nvSpPr>
            <p:cNvPr id="53358" name="Rectangle 110"/>
            <p:cNvSpPr>
              <a:spLocks noChangeArrowheads="1"/>
            </p:cNvSpPr>
            <p:nvPr/>
          </p:nvSpPr>
          <p:spPr bwMode="auto">
            <a:xfrm>
              <a:off x="4151" y="1417"/>
              <a:ext cx="1322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59" name="Rectangle 111"/>
            <p:cNvSpPr>
              <a:spLocks noChangeArrowheads="1"/>
            </p:cNvSpPr>
            <p:nvPr/>
          </p:nvSpPr>
          <p:spPr bwMode="auto">
            <a:xfrm>
              <a:off x="4407" y="1444"/>
              <a:ext cx="8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fi-FI" sz="1400">
                  <a:solidFill>
                    <a:srgbClr val="000000"/>
                  </a:solidFill>
                  <a:latin typeface="Arial" panose="020B0604020202020204" pitchFamily="34" charset="0"/>
                </a:rPr>
                <a:t>Parameter coding</a:t>
              </a:r>
              <a:endParaRPr lang="en-GB" altLang="fi-FI"/>
            </a:p>
          </p:txBody>
        </p:sp>
        <p:sp>
          <p:nvSpPr>
            <p:cNvPr id="53360" name="Line 112"/>
            <p:cNvSpPr>
              <a:spLocks noChangeShapeType="1"/>
            </p:cNvSpPr>
            <p:nvPr/>
          </p:nvSpPr>
          <p:spPr bwMode="auto">
            <a:xfrm>
              <a:off x="4151" y="1583"/>
              <a:ext cx="1" cy="198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1" name="Line 113"/>
            <p:cNvSpPr>
              <a:spLocks noChangeShapeType="1"/>
            </p:cNvSpPr>
            <p:nvPr/>
          </p:nvSpPr>
          <p:spPr bwMode="auto">
            <a:xfrm>
              <a:off x="4151" y="1583"/>
              <a:ext cx="65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2" name="Line 114"/>
            <p:cNvSpPr>
              <a:spLocks noChangeShapeType="1"/>
            </p:cNvSpPr>
            <p:nvPr/>
          </p:nvSpPr>
          <p:spPr bwMode="auto">
            <a:xfrm>
              <a:off x="4803" y="1583"/>
              <a:ext cx="1" cy="198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3" name="Line 115"/>
            <p:cNvSpPr>
              <a:spLocks noChangeShapeType="1"/>
            </p:cNvSpPr>
            <p:nvPr/>
          </p:nvSpPr>
          <p:spPr bwMode="auto">
            <a:xfrm>
              <a:off x="4803" y="1583"/>
              <a:ext cx="65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4" name="Line 116"/>
            <p:cNvSpPr>
              <a:spLocks noChangeShapeType="1"/>
            </p:cNvSpPr>
            <p:nvPr/>
          </p:nvSpPr>
          <p:spPr bwMode="auto">
            <a:xfrm>
              <a:off x="4151" y="1417"/>
              <a:ext cx="1" cy="21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5" name="Rectangle 117"/>
            <p:cNvSpPr>
              <a:spLocks noChangeArrowheads="1"/>
            </p:cNvSpPr>
            <p:nvPr/>
          </p:nvSpPr>
          <p:spPr bwMode="auto">
            <a:xfrm>
              <a:off x="288" y="1104"/>
              <a:ext cx="5255" cy="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6" name="Rectangle 118"/>
            <p:cNvSpPr>
              <a:spLocks noChangeArrowheads="1"/>
            </p:cNvSpPr>
            <p:nvPr/>
          </p:nvSpPr>
          <p:spPr bwMode="auto">
            <a:xfrm>
              <a:off x="288" y="1104"/>
              <a:ext cx="87" cy="25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7" name="Rectangle 119"/>
            <p:cNvSpPr>
              <a:spLocks noChangeArrowheads="1"/>
            </p:cNvSpPr>
            <p:nvPr/>
          </p:nvSpPr>
          <p:spPr bwMode="auto">
            <a:xfrm>
              <a:off x="5456" y="1104"/>
              <a:ext cx="95" cy="25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8" name="Rectangle 120"/>
            <p:cNvSpPr>
              <a:spLocks noChangeArrowheads="1"/>
            </p:cNvSpPr>
            <p:nvPr/>
          </p:nvSpPr>
          <p:spPr bwMode="auto">
            <a:xfrm>
              <a:off x="288" y="3567"/>
              <a:ext cx="5255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69" name="Line 121"/>
            <p:cNvSpPr>
              <a:spLocks noChangeShapeType="1"/>
            </p:cNvSpPr>
            <p:nvPr/>
          </p:nvSpPr>
          <p:spPr bwMode="auto">
            <a:xfrm>
              <a:off x="375" y="1417"/>
              <a:ext cx="1" cy="215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70" name="Line 122"/>
            <p:cNvSpPr>
              <a:spLocks noChangeShapeType="1"/>
            </p:cNvSpPr>
            <p:nvPr/>
          </p:nvSpPr>
          <p:spPr bwMode="auto">
            <a:xfrm>
              <a:off x="5464" y="1417"/>
              <a:ext cx="1" cy="215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71" name="Line 123"/>
            <p:cNvSpPr>
              <a:spLocks noChangeShapeType="1"/>
            </p:cNvSpPr>
            <p:nvPr/>
          </p:nvSpPr>
          <p:spPr bwMode="auto">
            <a:xfrm>
              <a:off x="375" y="1417"/>
              <a:ext cx="5081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72" name="Line 124"/>
            <p:cNvSpPr>
              <a:spLocks noChangeShapeType="1"/>
            </p:cNvSpPr>
            <p:nvPr/>
          </p:nvSpPr>
          <p:spPr bwMode="auto">
            <a:xfrm>
              <a:off x="375" y="3576"/>
              <a:ext cx="5089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73" name="Line 125"/>
            <p:cNvSpPr>
              <a:spLocks noChangeShapeType="1"/>
            </p:cNvSpPr>
            <p:nvPr/>
          </p:nvSpPr>
          <p:spPr bwMode="auto">
            <a:xfrm>
              <a:off x="384" y="1757"/>
              <a:ext cx="50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3374" name="Line 126"/>
            <p:cNvSpPr>
              <a:spLocks noChangeShapeType="1"/>
            </p:cNvSpPr>
            <p:nvPr/>
          </p:nvSpPr>
          <p:spPr bwMode="auto">
            <a:xfrm>
              <a:off x="3481" y="1426"/>
              <a:ext cx="1" cy="213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7091362" y="2811463"/>
            <a:ext cx="1471613" cy="23971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i-FI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69246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00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008A"/>
      </a:accent6>
      <a:hlink>
        <a:srgbClr val="800000"/>
      </a:hlink>
      <a:folHlink>
        <a:srgbClr val="0000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7512</TotalTime>
  <Words>1806</Words>
  <Application>Microsoft Office PowerPoint</Application>
  <PresentationFormat>Overhead</PresentationFormat>
  <Paragraphs>567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Courier New</vt:lpstr>
      <vt:lpstr>Monotype Sorts</vt:lpstr>
      <vt:lpstr>Times New Roman</vt:lpstr>
      <vt:lpstr>Default Design</vt:lpstr>
      <vt:lpstr>Kuva</vt:lpstr>
      <vt:lpstr>PowerPoint Presentation</vt:lpstr>
      <vt:lpstr>Sisältö</vt:lpstr>
      <vt:lpstr>PowerPoint Presentation</vt:lpstr>
      <vt:lpstr>PowerPoint Presentation</vt:lpstr>
      <vt:lpstr>Regressiomallit</vt:lpstr>
      <vt:lpstr>PowerPoint Presentation</vt:lpstr>
      <vt:lpstr>Logistinen regressioanalyysi</vt:lpstr>
      <vt:lpstr>Example question</vt:lpstr>
      <vt:lpstr>SPSS Output (1)</vt:lpstr>
      <vt:lpstr>SPSS Output (2)</vt:lpstr>
      <vt:lpstr>Elinaika-analyysi (survival analysis)</vt:lpstr>
      <vt:lpstr>Elinaika-analyysi</vt:lpstr>
      <vt:lpstr>Example question</vt:lpstr>
      <vt:lpstr>SPSS Output (1)</vt:lpstr>
      <vt:lpstr>Example question (2)</vt:lpstr>
      <vt:lpstr>SPSS Output (3)</vt:lpstr>
      <vt:lpstr>SPSS Output (4)</vt:lpstr>
      <vt:lpstr>Analysis of variance</vt:lpstr>
      <vt:lpstr>Example question</vt:lpstr>
      <vt:lpstr>Example table</vt:lpstr>
      <vt:lpstr>PowerPoint Presentation</vt:lpstr>
      <vt:lpstr>Testien oletukset</vt:lpstr>
      <vt:lpstr>Testien oletukset</vt:lpstr>
      <vt:lpstr>Testien oletukset</vt:lpstr>
      <vt:lpstr>Testien oletukset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Miten ei tule raportoida ei-merkitseviä tuloksia!</vt:lpstr>
      <vt:lpstr>PowerPoint Presentation</vt:lpstr>
      <vt:lpstr>PowerPoint Presentation</vt:lpstr>
      <vt:lpstr>Kirjallisuutta</vt:lpstr>
      <vt:lpstr>Kirjallisuutta</vt:lpstr>
    </vt:vector>
  </TitlesOfParts>
  <Company>Oulun yliopisto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longitudinal studies</dc:title>
  <dc:creator>Jouko Miettunen</dc:creator>
  <cp:lastModifiedBy>Jouko Miettunen</cp:lastModifiedBy>
  <cp:revision>363</cp:revision>
  <cp:lastPrinted>2017-04-11T12:16:49Z</cp:lastPrinted>
  <dcterms:created xsi:type="dcterms:W3CDTF">2001-04-23T06:57:17Z</dcterms:created>
  <dcterms:modified xsi:type="dcterms:W3CDTF">2017-05-02T11:13:18Z</dcterms:modified>
</cp:coreProperties>
</file>